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5" r:id="rId2"/>
    <p:sldMasterId id="2147483660" r:id="rId3"/>
    <p:sldMasterId id="2147483672" r:id="rId4"/>
  </p:sldMasterIdLst>
  <p:notesMasterIdLst>
    <p:notesMasterId r:id="rId26"/>
  </p:notesMasterIdLst>
  <p:sldIdLst>
    <p:sldId id="260" r:id="rId5"/>
    <p:sldId id="290" r:id="rId6"/>
    <p:sldId id="306" r:id="rId7"/>
    <p:sldId id="324" r:id="rId8"/>
    <p:sldId id="307" r:id="rId9"/>
    <p:sldId id="329" r:id="rId10"/>
    <p:sldId id="343" r:id="rId11"/>
    <p:sldId id="326" r:id="rId12"/>
    <p:sldId id="333" r:id="rId13"/>
    <p:sldId id="334" r:id="rId14"/>
    <p:sldId id="335" r:id="rId15"/>
    <p:sldId id="336" r:id="rId16"/>
    <p:sldId id="337" r:id="rId17"/>
    <p:sldId id="338" r:id="rId18"/>
    <p:sldId id="339" r:id="rId19"/>
    <p:sldId id="340" r:id="rId20"/>
    <p:sldId id="341" r:id="rId21"/>
    <p:sldId id="342" r:id="rId22"/>
    <p:sldId id="344" r:id="rId23"/>
    <p:sldId id="330" r:id="rId24"/>
    <p:sldId id="26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D5EA"/>
    <a:srgbClr val="E9EB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89"/>
    <p:restoredTop sz="81849"/>
  </p:normalViewPr>
  <p:slideViewPr>
    <p:cSldViewPr snapToGrid="0" snapToObjects="1">
      <p:cViewPr>
        <p:scale>
          <a:sx n="80" d="100"/>
          <a:sy n="80" d="100"/>
        </p:scale>
        <p:origin x="936" y="672"/>
      </p:cViewPr>
      <p:guideLst>
        <p:guide orient="horz" pos="2160"/>
        <p:guide pos="3840"/>
      </p:guideLst>
    </p:cSldViewPr>
  </p:slideViewPr>
  <p:outlineViewPr>
    <p:cViewPr>
      <p:scale>
        <a:sx n="33" d="100"/>
        <a:sy n="33" d="100"/>
      </p:scale>
      <p:origin x="0" y="-1380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069E9C-5D59-3C44-BE08-81F7B3D88CAA}" type="datetimeFigureOut">
              <a:rPr lang="en-US" smtClean="0"/>
              <a:t>9/2/26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7BCEF4-FD8E-A841-B444-B2109D547A8A}" type="slidenum">
              <a:rPr lang="en-US" smtClean="0"/>
              <a:t>‹#›</a:t>
            </a:fld>
            <a:endParaRPr lang="en-US"/>
          </a:p>
        </p:txBody>
      </p:sp>
    </p:spTree>
    <p:extLst>
      <p:ext uri="{BB962C8B-B14F-4D97-AF65-F5344CB8AC3E}">
        <p14:creationId xmlns:p14="http://schemas.microsoft.com/office/powerpoint/2010/main" val="1439202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7BCEF4-FD8E-A841-B444-B2109D547A8A}" type="slidenum">
              <a:rPr lang="en-US" smtClean="0"/>
              <a:t>1</a:t>
            </a:fld>
            <a:endParaRPr lang="en-US"/>
          </a:p>
        </p:txBody>
      </p:sp>
    </p:spTree>
    <p:extLst>
      <p:ext uri="{BB962C8B-B14F-4D97-AF65-F5344CB8AC3E}">
        <p14:creationId xmlns:p14="http://schemas.microsoft.com/office/powerpoint/2010/main" val="1531554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BCEF4-FD8E-A841-B444-B2109D547A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9319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7BCEF4-FD8E-A841-B444-B2109D547A8A}" type="slidenum">
              <a:rPr lang="en-US" smtClean="0"/>
              <a:t>3</a:t>
            </a:fld>
            <a:endParaRPr lang="en-US"/>
          </a:p>
        </p:txBody>
      </p:sp>
    </p:spTree>
    <p:extLst>
      <p:ext uri="{BB962C8B-B14F-4D97-AF65-F5344CB8AC3E}">
        <p14:creationId xmlns:p14="http://schemas.microsoft.com/office/powerpoint/2010/main" val="3466932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7914E-15FA-DBE7-C65F-D0AE9D14E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4328D-14B9-C805-1C44-BC57ED654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723F6-73E9-1446-332F-9F84CA2FA7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7EE117-2BB2-307A-7EB9-11FD6F3E60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BCEF4-FD8E-A841-B444-B2109D547A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647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7BCEF4-FD8E-A841-B444-B2109D547A8A}" type="slidenum">
              <a:rPr lang="en-US" smtClean="0"/>
              <a:t>5</a:t>
            </a:fld>
            <a:endParaRPr lang="en-US"/>
          </a:p>
        </p:txBody>
      </p:sp>
    </p:spTree>
    <p:extLst>
      <p:ext uri="{BB962C8B-B14F-4D97-AF65-F5344CB8AC3E}">
        <p14:creationId xmlns:p14="http://schemas.microsoft.com/office/powerpoint/2010/main" val="3086000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7BCEF4-FD8E-A841-B444-B2109D547A8A}" type="slidenum">
              <a:rPr lang="en-US" smtClean="0"/>
              <a:t>7</a:t>
            </a:fld>
            <a:endParaRPr lang="en-US"/>
          </a:p>
        </p:txBody>
      </p:sp>
    </p:spTree>
    <p:extLst>
      <p:ext uri="{BB962C8B-B14F-4D97-AF65-F5344CB8AC3E}">
        <p14:creationId xmlns:p14="http://schemas.microsoft.com/office/powerpoint/2010/main" val="2077420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7BCEF4-FD8E-A841-B444-B2109D547A8A}" type="slidenum">
              <a:rPr lang="en-US" smtClean="0"/>
              <a:t>9</a:t>
            </a:fld>
            <a:endParaRPr lang="en-US"/>
          </a:p>
        </p:txBody>
      </p:sp>
    </p:spTree>
    <p:extLst>
      <p:ext uri="{BB962C8B-B14F-4D97-AF65-F5344CB8AC3E}">
        <p14:creationId xmlns:p14="http://schemas.microsoft.com/office/powerpoint/2010/main" val="2720952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7BCEF4-FD8E-A841-B444-B2109D547A8A}" type="slidenum">
              <a:rPr lang="en-US" smtClean="0"/>
              <a:t>19</a:t>
            </a:fld>
            <a:endParaRPr lang="en-US"/>
          </a:p>
        </p:txBody>
      </p:sp>
    </p:spTree>
    <p:extLst>
      <p:ext uri="{BB962C8B-B14F-4D97-AF65-F5344CB8AC3E}">
        <p14:creationId xmlns:p14="http://schemas.microsoft.com/office/powerpoint/2010/main" val="3748703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7BCEF4-FD8E-A841-B444-B2109D547A8A}" type="slidenum">
              <a:rPr lang="en-US" smtClean="0"/>
              <a:t>21</a:t>
            </a:fld>
            <a:endParaRPr lang="en-US"/>
          </a:p>
        </p:txBody>
      </p:sp>
    </p:spTree>
    <p:extLst>
      <p:ext uri="{BB962C8B-B14F-4D97-AF65-F5344CB8AC3E}">
        <p14:creationId xmlns:p14="http://schemas.microsoft.com/office/powerpoint/2010/main" val="434751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1B99-F58C-63BF-4EB5-713FBF9FDDE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82644E-4B97-FD6A-A5B4-993067012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Footer Placeholder 4">
            <a:extLst>
              <a:ext uri="{FF2B5EF4-FFF2-40B4-BE49-F238E27FC236}">
                <a16:creationId xmlns:a16="http://schemas.microsoft.com/office/drawing/2014/main" id="{CDFCEF94-F42E-EF70-9E53-5D592C3E6CDD}"/>
              </a:ext>
            </a:extLst>
          </p:cNvPr>
          <p:cNvSpPr>
            <a:spLocks noGrp="1"/>
          </p:cNvSpPr>
          <p:nvPr>
            <p:ph type="ftr" sz="quarter" idx="3"/>
          </p:nvPr>
        </p:nvSpPr>
        <p:spPr>
          <a:xfrm>
            <a:off x="9238592" y="6414103"/>
            <a:ext cx="2702728" cy="365125"/>
          </a:xfrm>
          <a:prstGeom prst="rect">
            <a:avLst/>
          </a:prstGeom>
        </p:spPr>
        <p:txBody>
          <a:bodyPr/>
          <a:lstStyle>
            <a:lvl1pPr algn="l">
              <a:defRPr sz="2000"/>
            </a:lvl1pPr>
          </a:lstStyle>
          <a:p>
            <a:r>
              <a:rPr lang="en-US"/>
              <a:t>Whitney Duim, UC Davis</a:t>
            </a:r>
            <a:endParaRPr lang="en-US" dirty="0"/>
          </a:p>
        </p:txBody>
      </p:sp>
      <p:sp>
        <p:nvSpPr>
          <p:cNvPr id="5" name="Slide Number Placeholder 8">
            <a:extLst>
              <a:ext uri="{FF2B5EF4-FFF2-40B4-BE49-F238E27FC236}">
                <a16:creationId xmlns:a16="http://schemas.microsoft.com/office/drawing/2014/main" id="{B20D8C63-1E50-2975-A64E-2F93405EAA41}"/>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3553902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E68DCD-3304-10CE-E732-FDA0F8DF4B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732EE213-88B5-AB54-E98C-B99BB2BFFE71}"/>
              </a:ext>
            </a:extLst>
          </p:cNvPr>
          <p:cNvSpPr>
            <a:spLocks noGrp="1"/>
          </p:cNvSpPr>
          <p:nvPr>
            <p:ph type="title"/>
          </p:nvPr>
        </p:nvSpPr>
        <p:spPr>
          <a:xfrm>
            <a:off x="375842" y="208617"/>
            <a:ext cx="10515600" cy="864235"/>
          </a:xfrm>
          <a:prstGeom prst="rect">
            <a:avLst/>
          </a:prstGeom>
        </p:spPr>
        <p:txBody>
          <a:bodyPr vert="horz" lIns="91440" tIns="45720" rIns="91440" bIns="45720" rtlCol="0" anchor="ctr">
            <a:normAutofit/>
          </a:bodyPr>
          <a:lstStyle/>
          <a:p>
            <a:r>
              <a:rPr lang="en-US" dirty="0"/>
              <a:t>Click to edit Master title style</a:t>
            </a:r>
          </a:p>
        </p:txBody>
      </p:sp>
      <p:sp>
        <p:nvSpPr>
          <p:cNvPr id="4" name="Footer Placeholder 4">
            <a:extLst>
              <a:ext uri="{FF2B5EF4-FFF2-40B4-BE49-F238E27FC236}">
                <a16:creationId xmlns:a16="http://schemas.microsoft.com/office/drawing/2014/main" id="{49912AA5-28A5-D931-3CF1-A8D6FB6EC700}"/>
              </a:ext>
            </a:extLst>
          </p:cNvPr>
          <p:cNvSpPr>
            <a:spLocks noGrp="1"/>
          </p:cNvSpPr>
          <p:nvPr>
            <p:ph type="ftr" sz="quarter" idx="3"/>
          </p:nvPr>
        </p:nvSpPr>
        <p:spPr>
          <a:xfrm>
            <a:off x="9238592" y="6414103"/>
            <a:ext cx="2702728" cy="365125"/>
          </a:xfrm>
          <a:prstGeom prst="rect">
            <a:avLst/>
          </a:prstGeom>
        </p:spPr>
        <p:txBody>
          <a:bodyPr/>
          <a:lstStyle>
            <a:lvl1pPr algn="l">
              <a:defRPr sz="2000"/>
            </a:lvl1pPr>
          </a:lstStyle>
          <a:p>
            <a:r>
              <a:rPr lang="en-US"/>
              <a:t>Whitney Duim, UC Davis</a:t>
            </a:r>
            <a:endParaRPr lang="en-US" dirty="0"/>
          </a:p>
        </p:txBody>
      </p:sp>
      <p:sp>
        <p:nvSpPr>
          <p:cNvPr id="2" name="Slide Number Placeholder 8">
            <a:extLst>
              <a:ext uri="{FF2B5EF4-FFF2-40B4-BE49-F238E27FC236}">
                <a16:creationId xmlns:a16="http://schemas.microsoft.com/office/drawing/2014/main" id="{8E6DB61C-1E68-54C9-3A73-B86ADE383029}"/>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2701972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55D34F24-8B02-D85B-0EBD-23D5A60B2B17}"/>
              </a:ext>
            </a:extLst>
          </p:cNvPr>
          <p:cNvSpPr>
            <a:spLocks noGrp="1"/>
          </p:cNvSpPr>
          <p:nvPr>
            <p:ph type="title"/>
          </p:nvPr>
        </p:nvSpPr>
        <p:spPr>
          <a:xfrm>
            <a:off x="411471" y="208617"/>
            <a:ext cx="10515600" cy="864235"/>
          </a:xfrm>
          <a:prstGeom prst="rect">
            <a:avLst/>
          </a:prstGeom>
        </p:spPr>
        <p:txBody>
          <a:bodyPr vert="horz" lIns="91440" tIns="45720" rIns="91440" bIns="45720" rtlCol="0" anchor="ctr">
            <a:normAutofit/>
          </a:bodyPr>
          <a:lstStyle/>
          <a:p>
            <a:r>
              <a:rPr lang="en-US" dirty="0"/>
              <a:t>Click to edit Master title style</a:t>
            </a:r>
          </a:p>
        </p:txBody>
      </p:sp>
      <p:sp>
        <p:nvSpPr>
          <p:cNvPr id="3" name="Footer Placeholder 4">
            <a:extLst>
              <a:ext uri="{FF2B5EF4-FFF2-40B4-BE49-F238E27FC236}">
                <a16:creationId xmlns:a16="http://schemas.microsoft.com/office/drawing/2014/main" id="{1EEE09EC-516D-E752-4B35-99CB41A89A43}"/>
              </a:ext>
            </a:extLst>
          </p:cNvPr>
          <p:cNvSpPr>
            <a:spLocks noGrp="1"/>
          </p:cNvSpPr>
          <p:nvPr>
            <p:ph type="ftr" sz="quarter" idx="3"/>
          </p:nvPr>
        </p:nvSpPr>
        <p:spPr>
          <a:xfrm>
            <a:off x="9238592" y="6414103"/>
            <a:ext cx="2702728" cy="365125"/>
          </a:xfrm>
          <a:prstGeom prst="rect">
            <a:avLst/>
          </a:prstGeom>
        </p:spPr>
        <p:txBody>
          <a:bodyPr/>
          <a:lstStyle>
            <a:lvl1pPr algn="l">
              <a:defRPr sz="2000"/>
            </a:lvl1pPr>
          </a:lstStyle>
          <a:p>
            <a:r>
              <a:rPr lang="en-US"/>
              <a:t>Whitney Duim, UC Davis</a:t>
            </a:r>
            <a:endParaRPr lang="en-US" dirty="0"/>
          </a:p>
        </p:txBody>
      </p:sp>
      <p:sp>
        <p:nvSpPr>
          <p:cNvPr id="2" name="Slide Number Placeholder 8">
            <a:extLst>
              <a:ext uri="{FF2B5EF4-FFF2-40B4-BE49-F238E27FC236}">
                <a16:creationId xmlns:a16="http://schemas.microsoft.com/office/drawing/2014/main" id="{05348FCF-639A-ABFD-6511-DD4BF0F3ABD7}"/>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2742805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8C0F9-5C1B-55ED-5D6F-B680A4F6072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C5A590-14B4-D713-1595-AC3B5FD5C2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ooter Placeholder 4">
            <a:extLst>
              <a:ext uri="{FF2B5EF4-FFF2-40B4-BE49-F238E27FC236}">
                <a16:creationId xmlns:a16="http://schemas.microsoft.com/office/drawing/2014/main" id="{8460135F-9CF4-8570-CB31-0BF5DDA0D801}"/>
              </a:ext>
            </a:extLst>
          </p:cNvPr>
          <p:cNvSpPr>
            <a:spLocks noGrp="1"/>
          </p:cNvSpPr>
          <p:nvPr>
            <p:ph type="ftr" sz="quarter" idx="3"/>
          </p:nvPr>
        </p:nvSpPr>
        <p:spPr>
          <a:xfrm>
            <a:off x="9687022" y="6424613"/>
            <a:ext cx="2212258" cy="365125"/>
          </a:xfrm>
          <a:prstGeom prst="rect">
            <a:avLst/>
          </a:prstGeom>
        </p:spPr>
        <p:txBody>
          <a:bodyPr/>
          <a:lstStyle>
            <a:lvl1pPr algn="l">
              <a:defRPr sz="1600"/>
            </a:lvl1pPr>
          </a:lstStyle>
          <a:p>
            <a:r>
              <a:rPr lang="en-US"/>
              <a:t>Whitney Duim, UC Davis</a:t>
            </a:r>
            <a:endParaRPr lang="en-US" dirty="0"/>
          </a:p>
        </p:txBody>
      </p:sp>
      <p:sp>
        <p:nvSpPr>
          <p:cNvPr id="4" name="Slide Number Placeholder 8">
            <a:extLst>
              <a:ext uri="{FF2B5EF4-FFF2-40B4-BE49-F238E27FC236}">
                <a16:creationId xmlns:a16="http://schemas.microsoft.com/office/drawing/2014/main" id="{31BADB0F-3F56-F758-9675-8B889156D5CF}"/>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2890971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E69A-2B4B-EC15-5FC8-82194DC40319}"/>
              </a:ext>
            </a:extLst>
          </p:cNvPr>
          <p:cNvSpPr>
            <a:spLocks noGrp="1"/>
          </p:cNvSpPr>
          <p:nvPr>
            <p:ph type="title"/>
          </p:nvPr>
        </p:nvSpPr>
        <p:spPr>
          <a:xfrm>
            <a:off x="292717" y="220492"/>
            <a:ext cx="10515600" cy="86423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088FED3-47F7-EF28-A4AA-0FB5B0E307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B12E8E-20B8-D511-F90B-32E641DD2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61D45E-42F4-254A-7347-00D34FB049C5}"/>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1A798A91-C223-7E89-8E9C-DCA022730F33}"/>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7" name="Slide Number Placeholder 6">
            <a:extLst>
              <a:ext uri="{FF2B5EF4-FFF2-40B4-BE49-F238E27FC236}">
                <a16:creationId xmlns:a16="http://schemas.microsoft.com/office/drawing/2014/main" id="{9B3FF0C4-FB0E-8F0B-018B-36D8FE6EE557}"/>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
        <p:nvSpPr>
          <p:cNvPr id="8" name="Slide Number Placeholder 8">
            <a:extLst>
              <a:ext uri="{FF2B5EF4-FFF2-40B4-BE49-F238E27FC236}">
                <a16:creationId xmlns:a16="http://schemas.microsoft.com/office/drawing/2014/main" id="{3BE54CE8-28EB-6CD9-D91F-7C6876C24D3E}"/>
              </a:ext>
            </a:extLst>
          </p:cNvPr>
          <p:cNvSpPr txBox="1">
            <a:spLocks/>
          </p:cNvSpPr>
          <p:nvPr userDrawn="1"/>
        </p:nvSpPr>
        <p:spPr>
          <a:xfrm>
            <a:off x="292717" y="6409118"/>
            <a:ext cx="2743200"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E25C1C-7D65-DB40-A6E6-8731A24C4537}" type="slidenum">
              <a:rPr lang="en-US" smtClean="0"/>
              <a:pPr/>
              <a:t>‹#›</a:t>
            </a:fld>
            <a:endParaRPr lang="en-US" dirty="0"/>
          </a:p>
        </p:txBody>
      </p:sp>
    </p:spTree>
    <p:extLst>
      <p:ext uri="{BB962C8B-B14F-4D97-AF65-F5344CB8AC3E}">
        <p14:creationId xmlns:p14="http://schemas.microsoft.com/office/powerpoint/2010/main" val="1600390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BF47-A472-CA46-4891-92C139BA65C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A2086D9-1EEC-B0C3-4FA7-13C4447CD0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E979EA-77FD-77CC-57CA-DC14DBB540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AC2818-0FE8-4872-4267-4AE5CA0578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F6E8A5-0FD1-69CA-972E-48F6DF6726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D630AA-F3DF-4876-6524-F34EE06CC079}"/>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0A8C070A-AA6F-4F6F-E553-7D047BD3E9C3}"/>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9" name="Slide Number Placeholder 8">
            <a:extLst>
              <a:ext uri="{FF2B5EF4-FFF2-40B4-BE49-F238E27FC236}">
                <a16:creationId xmlns:a16="http://schemas.microsoft.com/office/drawing/2014/main" id="{067C030F-A034-0853-1498-826188527123}"/>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3651412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83A3C6B-EEDA-E07F-8C7C-68993AB16EA1}"/>
              </a:ext>
            </a:extLst>
          </p:cNvPr>
          <p:cNvSpPr>
            <a:spLocks noGrp="1"/>
          </p:cNvSpPr>
          <p:nvPr>
            <p:ph type="ftr" sz="quarter" idx="3"/>
          </p:nvPr>
        </p:nvSpPr>
        <p:spPr>
          <a:xfrm>
            <a:off x="9687022" y="6424613"/>
            <a:ext cx="2212258" cy="365125"/>
          </a:xfrm>
          <a:prstGeom prst="rect">
            <a:avLst/>
          </a:prstGeom>
        </p:spPr>
        <p:txBody>
          <a:bodyPr/>
          <a:lstStyle>
            <a:lvl1pPr algn="l">
              <a:defRPr sz="1600"/>
            </a:lvl1pPr>
          </a:lstStyle>
          <a:p>
            <a:r>
              <a:rPr lang="en-US"/>
              <a:t>Whitney Duim, UC Davis</a:t>
            </a:r>
            <a:endParaRPr lang="en-US" dirty="0"/>
          </a:p>
        </p:txBody>
      </p:sp>
      <p:sp>
        <p:nvSpPr>
          <p:cNvPr id="2" name="Slide Number Placeholder 8">
            <a:extLst>
              <a:ext uri="{FF2B5EF4-FFF2-40B4-BE49-F238E27FC236}">
                <a16:creationId xmlns:a16="http://schemas.microsoft.com/office/drawing/2014/main" id="{3B4AEC00-16ED-9D2F-AF24-55B72E0B8DCC}"/>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3337629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45B41-9EDE-A02C-B4B8-527CBFAE325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C533BE-A890-486B-51DE-B71A23B2F6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44C352-3CF0-5B42-1BC1-EA02197E07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D08832-5B73-5804-C45E-2A6A333CC349}"/>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4F283CA-1E21-0B9E-E825-15309762AD92}"/>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7" name="Slide Number Placeholder 6">
            <a:extLst>
              <a:ext uri="{FF2B5EF4-FFF2-40B4-BE49-F238E27FC236}">
                <a16:creationId xmlns:a16="http://schemas.microsoft.com/office/drawing/2014/main" id="{AF25BA49-C3BC-3B12-A410-E5B796D9D6C7}"/>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1154791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46D72-E06D-44E8-B505-C53F30485B5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4943AB-BAA1-5284-90DE-BCFFFED162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2CE343-18F1-811D-E701-E2FE6710F6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5EC093-D677-3AFE-0667-B4FEDCCF3857}"/>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1ACF8D52-B32A-4993-A4F6-5957928EBC2F}"/>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7" name="Slide Number Placeholder 6">
            <a:extLst>
              <a:ext uri="{FF2B5EF4-FFF2-40B4-BE49-F238E27FC236}">
                <a16:creationId xmlns:a16="http://schemas.microsoft.com/office/drawing/2014/main" id="{AE1C97C5-2292-1C6A-C199-F4F915D594CA}"/>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25718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8386E-0D28-463A-CDC4-9963309EC4D0}"/>
              </a:ext>
            </a:extLst>
          </p:cNvPr>
          <p:cNvSpPr>
            <a:spLocks noGrp="1"/>
          </p:cNvSpPr>
          <p:nvPr>
            <p:ph type="title"/>
          </p:nvPr>
        </p:nvSpPr>
        <p:spPr>
          <a:xfrm>
            <a:off x="292717" y="220492"/>
            <a:ext cx="10515600" cy="86423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C902BE-6474-EEEB-D1B6-9405D7C901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E0B602-A838-0E59-94A5-C48D26C6D778}"/>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C951F72-E1A3-8450-29DD-1A5EA771D016}"/>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6" name="Slide Number Placeholder 5">
            <a:extLst>
              <a:ext uri="{FF2B5EF4-FFF2-40B4-BE49-F238E27FC236}">
                <a16:creationId xmlns:a16="http://schemas.microsoft.com/office/drawing/2014/main" id="{969B76F1-7C5D-D182-DA66-9A5E5DAFDE29}"/>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2542701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D72F2C-2677-23EF-2A2A-4913BD3CDF8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D3FC1C-F7ED-2E49-FC0B-E52661BFB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14CF21-683D-C2B1-FAB7-2F0AC2BEDB69}"/>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B7C3B542-C92B-7CFA-5303-B94A88A60419}"/>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6" name="Slide Number Placeholder 5">
            <a:extLst>
              <a:ext uri="{FF2B5EF4-FFF2-40B4-BE49-F238E27FC236}">
                <a16:creationId xmlns:a16="http://schemas.microsoft.com/office/drawing/2014/main" id="{D1295903-F116-3C2D-6F48-5516A9AE2D21}"/>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844868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1B99-F58C-63BF-4EB5-713FBF9FDDE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82644E-4B97-FD6A-A5B4-993067012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669E368C-67E6-C1E4-6C87-3406AC11D777}"/>
              </a:ext>
            </a:extLst>
          </p:cNvPr>
          <p:cNvSpPr>
            <a:spLocks noGrp="1"/>
          </p:cNvSpPr>
          <p:nvPr>
            <p:ph type="ftr" sz="quarter" idx="3"/>
          </p:nvPr>
        </p:nvSpPr>
        <p:spPr>
          <a:xfrm>
            <a:off x="9687022" y="6424613"/>
            <a:ext cx="2212258" cy="365125"/>
          </a:xfrm>
          <a:prstGeom prst="rect">
            <a:avLst/>
          </a:prstGeom>
        </p:spPr>
        <p:txBody>
          <a:bodyPr/>
          <a:lstStyle>
            <a:lvl1pPr algn="l">
              <a:defRPr sz="1600"/>
            </a:lvl1pPr>
          </a:lstStyle>
          <a:p>
            <a:r>
              <a:rPr lang="en-US"/>
              <a:t>Whitney Duim, UC Davis</a:t>
            </a:r>
            <a:endParaRPr lang="en-US" dirty="0"/>
          </a:p>
        </p:txBody>
      </p:sp>
    </p:spTree>
    <p:extLst>
      <p:ext uri="{BB962C8B-B14F-4D97-AF65-F5344CB8AC3E}">
        <p14:creationId xmlns:p14="http://schemas.microsoft.com/office/powerpoint/2010/main" val="532201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E68DCD-3304-10CE-E732-FDA0F8DF4B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732EE213-88B5-AB54-E98C-B99BB2BFFE71}"/>
              </a:ext>
            </a:extLst>
          </p:cNvPr>
          <p:cNvSpPr>
            <a:spLocks noGrp="1"/>
          </p:cNvSpPr>
          <p:nvPr>
            <p:ph type="title"/>
          </p:nvPr>
        </p:nvSpPr>
        <p:spPr>
          <a:xfrm>
            <a:off x="375842" y="208617"/>
            <a:ext cx="10515600" cy="864235"/>
          </a:xfrm>
          <a:prstGeom prst="rect">
            <a:avLst/>
          </a:prstGeom>
        </p:spPr>
        <p:txBody>
          <a:bodyPr vert="horz" lIns="91440" tIns="45720" rIns="91440" bIns="45720" rtlCol="0" anchor="ctr">
            <a:normAutofit/>
          </a:bodyPr>
          <a:lstStyle/>
          <a:p>
            <a:r>
              <a:rPr lang="en-US" dirty="0"/>
              <a:t>Click to edit Master title style</a:t>
            </a:r>
          </a:p>
        </p:txBody>
      </p:sp>
      <p:sp>
        <p:nvSpPr>
          <p:cNvPr id="2" name="Footer Placeholder 4">
            <a:extLst>
              <a:ext uri="{FF2B5EF4-FFF2-40B4-BE49-F238E27FC236}">
                <a16:creationId xmlns:a16="http://schemas.microsoft.com/office/drawing/2014/main" id="{760B784F-AC3F-C347-8291-82D0F7FA0BE3}"/>
              </a:ext>
            </a:extLst>
          </p:cNvPr>
          <p:cNvSpPr>
            <a:spLocks noGrp="1"/>
          </p:cNvSpPr>
          <p:nvPr>
            <p:ph type="ftr" sz="quarter" idx="3"/>
          </p:nvPr>
        </p:nvSpPr>
        <p:spPr>
          <a:xfrm>
            <a:off x="9687022" y="6424613"/>
            <a:ext cx="2212258" cy="365125"/>
          </a:xfrm>
          <a:prstGeom prst="rect">
            <a:avLst/>
          </a:prstGeom>
        </p:spPr>
        <p:txBody>
          <a:bodyPr/>
          <a:lstStyle>
            <a:lvl1pPr algn="l">
              <a:defRPr sz="1600"/>
            </a:lvl1pPr>
          </a:lstStyle>
          <a:p>
            <a:r>
              <a:rPr lang="en-US"/>
              <a:t>Whitney Duim, UC Davis</a:t>
            </a:r>
            <a:endParaRPr lang="en-US" dirty="0"/>
          </a:p>
        </p:txBody>
      </p:sp>
      <p:sp>
        <p:nvSpPr>
          <p:cNvPr id="4" name="TextBox 3">
            <a:extLst>
              <a:ext uri="{FF2B5EF4-FFF2-40B4-BE49-F238E27FC236}">
                <a16:creationId xmlns:a16="http://schemas.microsoft.com/office/drawing/2014/main" id="{C9CE728C-3561-3B18-6DD7-9563411DF625}"/>
              </a:ext>
            </a:extLst>
          </p:cNvPr>
          <p:cNvSpPr txBox="1"/>
          <p:nvPr userDrawn="1"/>
        </p:nvSpPr>
        <p:spPr>
          <a:xfrm>
            <a:off x="-694944" y="502920"/>
            <a:ext cx="184731" cy="369332"/>
          </a:xfrm>
          <a:prstGeom prst="rect">
            <a:avLst/>
          </a:prstGeom>
          <a:noFill/>
        </p:spPr>
        <p:txBody>
          <a:bodyPr wrap="none" rtlCol="0">
            <a:spAutoFit/>
          </a:bodyPr>
          <a:lstStyle/>
          <a:p>
            <a:endParaRPr lang="en-US" dirty="0"/>
          </a:p>
        </p:txBody>
      </p:sp>
      <p:sp>
        <p:nvSpPr>
          <p:cNvPr id="5" name="Slide Number Placeholder 8">
            <a:extLst>
              <a:ext uri="{FF2B5EF4-FFF2-40B4-BE49-F238E27FC236}">
                <a16:creationId xmlns:a16="http://schemas.microsoft.com/office/drawing/2014/main" id="{EDCE399C-434E-8347-5F05-D22E70CCFC84}"/>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548771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55D34F24-8B02-D85B-0EBD-23D5A60B2B17}"/>
              </a:ext>
            </a:extLst>
          </p:cNvPr>
          <p:cNvSpPr>
            <a:spLocks noGrp="1"/>
          </p:cNvSpPr>
          <p:nvPr>
            <p:ph type="title"/>
          </p:nvPr>
        </p:nvSpPr>
        <p:spPr>
          <a:xfrm>
            <a:off x="411471" y="208617"/>
            <a:ext cx="10515600" cy="864235"/>
          </a:xfrm>
          <a:prstGeom prst="rect">
            <a:avLst/>
          </a:prstGeom>
        </p:spPr>
        <p:txBody>
          <a:bodyPr vert="horz" lIns="91440" tIns="45720" rIns="91440" bIns="45720" rtlCol="0" anchor="ctr">
            <a:normAutofit/>
          </a:bodyPr>
          <a:lstStyle/>
          <a:p>
            <a:r>
              <a:rPr lang="en-US" dirty="0"/>
              <a:t>Click to edit Master title style</a:t>
            </a:r>
          </a:p>
        </p:txBody>
      </p:sp>
      <p:sp>
        <p:nvSpPr>
          <p:cNvPr id="2" name="Footer Placeholder 4">
            <a:extLst>
              <a:ext uri="{FF2B5EF4-FFF2-40B4-BE49-F238E27FC236}">
                <a16:creationId xmlns:a16="http://schemas.microsoft.com/office/drawing/2014/main" id="{1E01E9FE-2833-7B5B-0237-0901FC4AC6DD}"/>
              </a:ext>
            </a:extLst>
          </p:cNvPr>
          <p:cNvSpPr>
            <a:spLocks noGrp="1"/>
          </p:cNvSpPr>
          <p:nvPr>
            <p:ph type="ftr" sz="quarter" idx="3"/>
          </p:nvPr>
        </p:nvSpPr>
        <p:spPr>
          <a:xfrm>
            <a:off x="9687022" y="6424613"/>
            <a:ext cx="2212258" cy="365125"/>
          </a:xfrm>
          <a:prstGeom prst="rect">
            <a:avLst/>
          </a:prstGeom>
        </p:spPr>
        <p:txBody>
          <a:bodyPr/>
          <a:lstStyle>
            <a:lvl1pPr algn="l">
              <a:defRPr sz="1600"/>
            </a:lvl1pPr>
          </a:lstStyle>
          <a:p>
            <a:r>
              <a:rPr lang="en-US"/>
              <a:t>Whitney Duim, UC Davis</a:t>
            </a:r>
            <a:endParaRPr lang="en-US" dirty="0"/>
          </a:p>
        </p:txBody>
      </p:sp>
      <p:sp>
        <p:nvSpPr>
          <p:cNvPr id="3" name="Slide Number Placeholder 8">
            <a:extLst>
              <a:ext uri="{FF2B5EF4-FFF2-40B4-BE49-F238E27FC236}">
                <a16:creationId xmlns:a16="http://schemas.microsoft.com/office/drawing/2014/main" id="{C41FE371-9BE3-8FA5-9E9C-0A801D74C8C6}"/>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1438198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8C0F9-5C1B-55ED-5D6F-B680A4F6072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C5A590-14B4-D713-1595-AC3B5FD5C2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ooter Placeholder 4">
            <a:extLst>
              <a:ext uri="{FF2B5EF4-FFF2-40B4-BE49-F238E27FC236}">
                <a16:creationId xmlns:a16="http://schemas.microsoft.com/office/drawing/2014/main" id="{8460135F-9CF4-8570-CB31-0BF5DDA0D801}"/>
              </a:ext>
            </a:extLst>
          </p:cNvPr>
          <p:cNvSpPr>
            <a:spLocks noGrp="1"/>
          </p:cNvSpPr>
          <p:nvPr>
            <p:ph type="ftr" sz="quarter" idx="3"/>
          </p:nvPr>
        </p:nvSpPr>
        <p:spPr>
          <a:xfrm>
            <a:off x="9687022" y="6424613"/>
            <a:ext cx="2212258" cy="365125"/>
          </a:xfrm>
          <a:prstGeom prst="rect">
            <a:avLst/>
          </a:prstGeom>
        </p:spPr>
        <p:txBody>
          <a:bodyPr/>
          <a:lstStyle>
            <a:lvl1pPr algn="l">
              <a:defRPr sz="1600"/>
            </a:lvl1pPr>
          </a:lstStyle>
          <a:p>
            <a:r>
              <a:rPr lang="en-US"/>
              <a:t>Whitney Duim, UC Davis</a:t>
            </a:r>
            <a:endParaRPr lang="en-US" dirty="0"/>
          </a:p>
        </p:txBody>
      </p:sp>
      <p:sp>
        <p:nvSpPr>
          <p:cNvPr id="4" name="Slide Number Placeholder 8">
            <a:extLst>
              <a:ext uri="{FF2B5EF4-FFF2-40B4-BE49-F238E27FC236}">
                <a16:creationId xmlns:a16="http://schemas.microsoft.com/office/drawing/2014/main" id="{5D958ED9-85D3-E64F-E724-6AFF82B49016}"/>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335282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E69A-2B4B-EC15-5FC8-82194DC40319}"/>
              </a:ext>
            </a:extLst>
          </p:cNvPr>
          <p:cNvSpPr>
            <a:spLocks noGrp="1"/>
          </p:cNvSpPr>
          <p:nvPr>
            <p:ph type="title"/>
          </p:nvPr>
        </p:nvSpPr>
        <p:spPr>
          <a:xfrm>
            <a:off x="292717" y="220492"/>
            <a:ext cx="10515600" cy="86423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088FED3-47F7-EF28-A4AA-0FB5B0E307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B12E8E-20B8-D511-F90B-32E641DD2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61D45E-42F4-254A-7347-00D34FB049C5}"/>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1A798A91-C223-7E89-8E9C-DCA022730F33}"/>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7" name="Slide Number Placeholder 6">
            <a:extLst>
              <a:ext uri="{FF2B5EF4-FFF2-40B4-BE49-F238E27FC236}">
                <a16:creationId xmlns:a16="http://schemas.microsoft.com/office/drawing/2014/main" id="{9B3FF0C4-FB0E-8F0B-018B-36D8FE6EE557}"/>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2810710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BF47-A472-CA46-4891-92C139BA65C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A2086D9-1EEC-B0C3-4FA7-13C4447CD0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E979EA-77FD-77CC-57CA-DC14DBB540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AC2818-0FE8-4872-4267-4AE5CA0578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F6E8A5-0FD1-69CA-972E-48F6DF6726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D630AA-F3DF-4876-6524-F34EE06CC079}"/>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0A8C070A-AA6F-4F6F-E553-7D047BD3E9C3}"/>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9" name="Slide Number Placeholder 8">
            <a:extLst>
              <a:ext uri="{FF2B5EF4-FFF2-40B4-BE49-F238E27FC236}">
                <a16:creationId xmlns:a16="http://schemas.microsoft.com/office/drawing/2014/main" id="{067C030F-A034-0853-1498-826188527123}"/>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57058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83A3C6B-EEDA-E07F-8C7C-68993AB16EA1}"/>
              </a:ext>
            </a:extLst>
          </p:cNvPr>
          <p:cNvSpPr>
            <a:spLocks noGrp="1"/>
          </p:cNvSpPr>
          <p:nvPr>
            <p:ph type="ftr" sz="quarter" idx="3"/>
          </p:nvPr>
        </p:nvSpPr>
        <p:spPr>
          <a:xfrm>
            <a:off x="9687022" y="6424613"/>
            <a:ext cx="2212258" cy="365125"/>
          </a:xfrm>
          <a:prstGeom prst="rect">
            <a:avLst/>
          </a:prstGeom>
        </p:spPr>
        <p:txBody>
          <a:bodyPr/>
          <a:lstStyle>
            <a:lvl1pPr algn="l">
              <a:defRPr sz="1600"/>
            </a:lvl1pPr>
          </a:lstStyle>
          <a:p>
            <a:r>
              <a:rPr lang="en-US"/>
              <a:t>Whitney Duim, UC Davis</a:t>
            </a:r>
            <a:endParaRPr lang="en-US" dirty="0"/>
          </a:p>
        </p:txBody>
      </p:sp>
      <p:sp>
        <p:nvSpPr>
          <p:cNvPr id="2" name="Slide Number Placeholder 8">
            <a:extLst>
              <a:ext uri="{FF2B5EF4-FFF2-40B4-BE49-F238E27FC236}">
                <a16:creationId xmlns:a16="http://schemas.microsoft.com/office/drawing/2014/main" id="{42CAC2C5-7EFA-0931-0BE5-E15C01ECC0F7}"/>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2553449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45B41-9EDE-A02C-B4B8-527CBFAE325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C533BE-A890-486B-51DE-B71A23B2F6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44C352-3CF0-5B42-1BC1-EA02197E07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D08832-5B73-5804-C45E-2A6A333CC349}"/>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4F283CA-1E21-0B9E-E825-15309762AD92}"/>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7" name="Slide Number Placeholder 6">
            <a:extLst>
              <a:ext uri="{FF2B5EF4-FFF2-40B4-BE49-F238E27FC236}">
                <a16:creationId xmlns:a16="http://schemas.microsoft.com/office/drawing/2014/main" id="{AF25BA49-C3BC-3B12-A410-E5B796D9D6C7}"/>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2748409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46D72-E06D-44E8-B505-C53F30485B5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4943AB-BAA1-5284-90DE-BCFFFED162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2CE343-18F1-811D-E701-E2FE6710F6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5EC093-D677-3AFE-0667-B4FEDCCF3857}"/>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1ACF8D52-B32A-4993-A4F6-5957928EBC2F}"/>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7" name="Slide Number Placeholder 6">
            <a:extLst>
              <a:ext uri="{FF2B5EF4-FFF2-40B4-BE49-F238E27FC236}">
                <a16:creationId xmlns:a16="http://schemas.microsoft.com/office/drawing/2014/main" id="{AE1C97C5-2292-1C6A-C199-F4F915D594CA}"/>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857452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8386E-0D28-463A-CDC4-9963309EC4D0}"/>
              </a:ext>
            </a:extLst>
          </p:cNvPr>
          <p:cNvSpPr>
            <a:spLocks noGrp="1"/>
          </p:cNvSpPr>
          <p:nvPr>
            <p:ph type="title"/>
          </p:nvPr>
        </p:nvSpPr>
        <p:spPr>
          <a:xfrm>
            <a:off x="292717" y="220492"/>
            <a:ext cx="10515600" cy="86423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C902BE-6474-EEEB-D1B6-9405D7C901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E0B602-A838-0E59-94A5-C48D26C6D778}"/>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C951F72-E1A3-8450-29DD-1A5EA771D016}"/>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6" name="Slide Number Placeholder 5">
            <a:extLst>
              <a:ext uri="{FF2B5EF4-FFF2-40B4-BE49-F238E27FC236}">
                <a16:creationId xmlns:a16="http://schemas.microsoft.com/office/drawing/2014/main" id="{969B76F1-7C5D-D182-DA66-9A5E5DAFDE29}"/>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5852132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D72F2C-2677-23EF-2A2A-4913BD3CDF8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D3FC1C-F7ED-2E49-FC0B-E52661BFB6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14CF21-683D-C2B1-FAB7-2F0AC2BEDB69}"/>
              </a:ext>
            </a:extLst>
          </p:cNvPr>
          <p:cNvSpPr>
            <a:spLocks noGrp="1"/>
          </p:cNvSpPr>
          <p:nvPr>
            <p:ph type="dt" sz="half" idx="10"/>
          </p:nvPr>
        </p:nvSpPr>
        <p:spPr>
          <a:xfrm>
            <a:off x="76200" y="646271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B7C3B542-C92B-7CFA-5303-B94A88A60419}"/>
              </a:ext>
            </a:extLst>
          </p:cNvPr>
          <p:cNvSpPr>
            <a:spLocks noGrp="1"/>
          </p:cNvSpPr>
          <p:nvPr>
            <p:ph type="ftr" sz="quarter" idx="11"/>
          </p:nvPr>
        </p:nvSpPr>
        <p:spPr>
          <a:xfrm>
            <a:off x="4038600" y="6356350"/>
            <a:ext cx="4114800" cy="365125"/>
          </a:xfrm>
          <a:prstGeom prst="rect">
            <a:avLst/>
          </a:prstGeom>
        </p:spPr>
        <p:txBody>
          <a:bodyPr/>
          <a:lstStyle/>
          <a:p>
            <a:r>
              <a:rPr lang="en-US"/>
              <a:t>Whitney Duim, UC Davis</a:t>
            </a:r>
          </a:p>
        </p:txBody>
      </p:sp>
      <p:sp>
        <p:nvSpPr>
          <p:cNvPr id="6" name="Slide Number Placeholder 5">
            <a:extLst>
              <a:ext uri="{FF2B5EF4-FFF2-40B4-BE49-F238E27FC236}">
                <a16:creationId xmlns:a16="http://schemas.microsoft.com/office/drawing/2014/main" id="{D1295903-F116-3C2D-6F48-5516A9AE2D21}"/>
              </a:ext>
            </a:extLst>
          </p:cNvPr>
          <p:cNvSpPr>
            <a:spLocks noGrp="1"/>
          </p:cNvSpPr>
          <p:nvPr>
            <p:ph type="sldNum" sz="quarter" idx="12"/>
          </p:nvPr>
        </p:nvSpPr>
        <p:spPr>
          <a:xfrm>
            <a:off x="9418320" y="6462712"/>
            <a:ext cx="2743200" cy="365125"/>
          </a:xfrm>
          <a:prstGeom prst="rect">
            <a:avLst/>
          </a:prstGeom>
        </p:spPr>
        <p:txBody>
          <a:bodyPr/>
          <a:lstStyle/>
          <a:p>
            <a:fld id="{C5E25C1C-7D65-DB40-A6E6-8731A24C4537}" type="slidenum">
              <a:rPr lang="en-US" smtClean="0"/>
              <a:t>‹#›</a:t>
            </a:fld>
            <a:endParaRPr lang="en-US"/>
          </a:p>
        </p:txBody>
      </p:sp>
    </p:spTree>
    <p:extLst>
      <p:ext uri="{BB962C8B-B14F-4D97-AF65-F5344CB8AC3E}">
        <p14:creationId xmlns:p14="http://schemas.microsoft.com/office/powerpoint/2010/main" val="7115536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ssertion Evidence">
    <p:spTree>
      <p:nvGrpSpPr>
        <p:cNvPr id="1" name="Shape 12"/>
        <p:cNvGrpSpPr/>
        <p:nvPr/>
      </p:nvGrpSpPr>
      <p:grpSpPr>
        <a:xfrm>
          <a:off x="0" y="0"/>
          <a:ext cx="0" cy="0"/>
          <a:chOff x="0" y="0"/>
          <a:chExt cx="0" cy="0"/>
        </a:xfrm>
      </p:grpSpPr>
      <p:sp>
        <p:nvSpPr>
          <p:cNvPr id="5" name="Text Placeholder 4"/>
          <p:cNvSpPr>
            <a:spLocks noGrp="1"/>
          </p:cNvSpPr>
          <p:nvPr>
            <p:ph type="body" sz="quarter" idx="14" hasCustomPrompt="1"/>
          </p:nvPr>
        </p:nvSpPr>
        <p:spPr>
          <a:xfrm>
            <a:off x="927114" y="2736716"/>
            <a:ext cx="2425687" cy="369397"/>
          </a:xfrm>
          <a:prstGeom prst="rect">
            <a:avLst/>
          </a:prstGeom>
        </p:spPr>
        <p:txBody>
          <a:bodyPr wrap="square" lIns="0" tIns="0" rIns="0" bIns="0">
            <a:spAutoFit/>
          </a:bodyPr>
          <a:lstStyle>
            <a:lvl1pPr>
              <a:defRPr sz="2667" b="1">
                <a:latin typeface="Calibri" panose="020F0502020204030204" pitchFamily="34" charset="0"/>
              </a:defRPr>
            </a:lvl1pPr>
          </a:lstStyle>
          <a:p>
            <a:pPr lvl="0"/>
            <a:r>
              <a:rPr lang="en-US" dirty="0">
                <a:latin typeface="Calibri" panose="020F0502020204030204" pitchFamily="34" charset="0"/>
              </a:rPr>
              <a:t>Insert text here</a:t>
            </a:r>
            <a:endParaRPr lang="en-US" dirty="0"/>
          </a:p>
        </p:txBody>
      </p:sp>
      <p:sp>
        <p:nvSpPr>
          <p:cNvPr id="8" name="Title 7"/>
          <p:cNvSpPr>
            <a:spLocks noGrp="1"/>
          </p:cNvSpPr>
          <p:nvPr>
            <p:ph type="title" hasCustomPrompt="1"/>
          </p:nvPr>
        </p:nvSpPr>
        <p:spPr>
          <a:xfrm>
            <a:off x="97536" y="124178"/>
            <a:ext cx="11817373" cy="480196"/>
          </a:xfrm>
          <a:prstGeom prst="rect">
            <a:avLst/>
          </a:prstGeom>
        </p:spPr>
        <p:txBody>
          <a:bodyPr wrap="square" lIns="0" tIns="0" rIns="0" bIns="0">
            <a:spAutoFit/>
          </a:bodyPr>
          <a:lstStyle>
            <a:lvl1pPr>
              <a:defRPr sz="3467" b="1" baseline="0">
                <a:latin typeface="Calibri" panose="020F0502020204030204" pitchFamily="34" charset="0"/>
              </a:defRPr>
            </a:lvl1pPr>
          </a:lstStyle>
          <a:p>
            <a:r>
              <a:rPr lang="en-US" dirty="0"/>
              <a:t>Insert assertion here</a:t>
            </a:r>
          </a:p>
        </p:txBody>
      </p:sp>
      <p:sp>
        <p:nvSpPr>
          <p:cNvPr id="9" name="Slide Number Placeholder 5"/>
          <p:cNvSpPr>
            <a:spLocks noGrp="1"/>
          </p:cNvSpPr>
          <p:nvPr>
            <p:ph type="sldNum" sz="quarter" idx="4"/>
          </p:nvPr>
        </p:nvSpPr>
        <p:spPr>
          <a:xfrm>
            <a:off x="84067" y="6384532"/>
            <a:ext cx="608125" cy="420564"/>
          </a:xfrm>
          <a:prstGeom prst="rect">
            <a:avLst/>
          </a:prstGeom>
        </p:spPr>
        <p:txBody>
          <a:bodyPr vert="horz" lIns="91440" tIns="45720" rIns="91440" bIns="45720" rtlCol="0" anchor="t">
            <a:spAutoFit/>
          </a:bodyPr>
          <a:lstStyle>
            <a:lvl1pPr algn="r">
              <a:defRPr sz="2133">
                <a:solidFill>
                  <a:schemeClr val="tx1">
                    <a:tint val="75000"/>
                  </a:schemeClr>
                </a:solidFill>
                <a:latin typeface="Calibri" panose="020F0502020204030204" pitchFamily="34" charset="0"/>
              </a:defRPr>
            </a:lvl1pPr>
          </a:lstStyle>
          <a:p>
            <a:fld id="{F577E53E-616C-4B80-8F3C-B6584B31683E}" type="slidenum">
              <a:rPr lang="en-US" smtClean="0"/>
              <a:pPr/>
              <a:t>‹#›</a:t>
            </a:fld>
            <a:endParaRPr lang="en-US" dirty="0"/>
          </a:p>
        </p:txBody>
      </p:sp>
    </p:spTree>
    <p:extLst>
      <p:ext uri="{BB962C8B-B14F-4D97-AF65-F5344CB8AC3E}">
        <p14:creationId xmlns:p14="http://schemas.microsoft.com/office/powerpoint/2010/main" val="3109047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C861-B760-A420-75C5-2ECBDF957A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E36975-7B79-88CA-0590-4E52C6163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235503-F9EC-5D06-7AC3-7D8921D9F76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C0EE89D-DB52-E57A-D161-0173EB4A7590}"/>
              </a:ext>
            </a:extLst>
          </p:cNvPr>
          <p:cNvSpPr>
            <a:spLocks noGrp="1"/>
          </p:cNvSpPr>
          <p:nvPr>
            <p:ph type="ftr" sz="quarter" idx="11"/>
          </p:nvPr>
        </p:nvSpPr>
        <p:spPr/>
        <p:txBody>
          <a:bodyPr/>
          <a:lstStyle/>
          <a:p>
            <a:r>
              <a:rPr lang="en-US"/>
              <a:t>Whitney Duim, UC Davis</a:t>
            </a:r>
          </a:p>
        </p:txBody>
      </p:sp>
      <p:sp>
        <p:nvSpPr>
          <p:cNvPr id="6" name="Slide Number Placeholder 5">
            <a:extLst>
              <a:ext uri="{FF2B5EF4-FFF2-40B4-BE49-F238E27FC236}">
                <a16:creationId xmlns:a16="http://schemas.microsoft.com/office/drawing/2014/main" id="{B2AC1459-E9CD-5DBC-0319-1AC8DBF9280E}"/>
              </a:ext>
            </a:extLst>
          </p:cNvPr>
          <p:cNvSpPr>
            <a:spLocks noGrp="1"/>
          </p:cNvSpPr>
          <p:nvPr>
            <p:ph type="sldNum" sz="quarter" idx="12"/>
          </p:nvPr>
        </p:nvSpPr>
        <p:spPr/>
        <p:txBody>
          <a:bodyPr/>
          <a:lstStyle/>
          <a:p>
            <a:fld id="{9C7876B2-0FB9-4A4A-A21C-7A984ACB3CA0}" type="slidenum">
              <a:rPr lang="en-US" smtClean="0"/>
              <a:t>‹#›</a:t>
            </a:fld>
            <a:endParaRPr lang="en-US"/>
          </a:p>
        </p:txBody>
      </p:sp>
      <p:sp>
        <p:nvSpPr>
          <p:cNvPr id="8" name="Slide Number Placeholder 8">
            <a:extLst>
              <a:ext uri="{FF2B5EF4-FFF2-40B4-BE49-F238E27FC236}">
                <a16:creationId xmlns:a16="http://schemas.microsoft.com/office/drawing/2014/main" id="{DE672F59-DDA3-9847-0697-F768A7487C70}"/>
              </a:ext>
            </a:extLst>
          </p:cNvPr>
          <p:cNvSpPr txBox="1">
            <a:spLocks/>
          </p:cNvSpPr>
          <p:nvPr userDrawn="1"/>
        </p:nvSpPr>
        <p:spPr>
          <a:xfrm>
            <a:off x="292717" y="640911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5E25C1C-7D65-DB40-A6E6-8731A24C4537}" type="slidenum">
              <a:rPr lang="en-US" smtClean="0"/>
              <a:pPr algn="l"/>
              <a:t>‹#›</a:t>
            </a:fld>
            <a:endParaRPr lang="en-US" dirty="0"/>
          </a:p>
        </p:txBody>
      </p:sp>
    </p:spTree>
    <p:extLst>
      <p:ext uri="{BB962C8B-B14F-4D97-AF65-F5344CB8AC3E}">
        <p14:creationId xmlns:p14="http://schemas.microsoft.com/office/powerpoint/2010/main" val="26006445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168F-F0E9-C52D-170B-BD2ED8D53F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1E78CA-7833-180F-91B7-56A8D781F6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41B499-5255-1785-FB7B-D1BA6D657C9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80ADF05-C9F7-9C02-F6AD-399371D82AC2}"/>
              </a:ext>
            </a:extLst>
          </p:cNvPr>
          <p:cNvSpPr>
            <a:spLocks noGrp="1"/>
          </p:cNvSpPr>
          <p:nvPr>
            <p:ph type="ftr" sz="quarter" idx="11"/>
          </p:nvPr>
        </p:nvSpPr>
        <p:spPr/>
        <p:txBody>
          <a:bodyPr/>
          <a:lstStyle/>
          <a:p>
            <a:r>
              <a:rPr lang="en-US"/>
              <a:t>Whitney Duim, UC Davis</a:t>
            </a:r>
          </a:p>
        </p:txBody>
      </p:sp>
      <p:sp>
        <p:nvSpPr>
          <p:cNvPr id="6" name="Slide Number Placeholder 5">
            <a:extLst>
              <a:ext uri="{FF2B5EF4-FFF2-40B4-BE49-F238E27FC236}">
                <a16:creationId xmlns:a16="http://schemas.microsoft.com/office/drawing/2014/main" id="{B48B0278-EF14-ADBA-B878-BB784F0A0614}"/>
              </a:ext>
            </a:extLst>
          </p:cNvPr>
          <p:cNvSpPr>
            <a:spLocks noGrp="1"/>
          </p:cNvSpPr>
          <p:nvPr>
            <p:ph type="sldNum" sz="quarter" idx="12"/>
          </p:nvPr>
        </p:nvSpPr>
        <p:spPr/>
        <p:txBody>
          <a:bodyPr/>
          <a:lstStyle/>
          <a:p>
            <a:fld id="{9C7876B2-0FB9-4A4A-A21C-7A984ACB3CA0}" type="slidenum">
              <a:rPr lang="en-US" smtClean="0"/>
              <a:t>‹#›</a:t>
            </a:fld>
            <a:endParaRPr lang="en-US"/>
          </a:p>
        </p:txBody>
      </p:sp>
      <p:sp>
        <p:nvSpPr>
          <p:cNvPr id="7" name="Slide Number Placeholder 8">
            <a:extLst>
              <a:ext uri="{FF2B5EF4-FFF2-40B4-BE49-F238E27FC236}">
                <a16:creationId xmlns:a16="http://schemas.microsoft.com/office/drawing/2014/main" id="{91F7E7E2-4F11-86EF-36AE-D47569321037}"/>
              </a:ext>
            </a:extLst>
          </p:cNvPr>
          <p:cNvSpPr txBox="1">
            <a:spLocks/>
          </p:cNvSpPr>
          <p:nvPr userDrawn="1"/>
        </p:nvSpPr>
        <p:spPr>
          <a:xfrm>
            <a:off x="292717" y="640911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5E25C1C-7D65-DB40-A6E6-8731A24C4537}" type="slidenum">
              <a:rPr lang="en-US" smtClean="0"/>
              <a:pPr algn="l"/>
              <a:t>‹#›</a:t>
            </a:fld>
            <a:endParaRPr lang="en-US" dirty="0"/>
          </a:p>
        </p:txBody>
      </p:sp>
    </p:spTree>
    <p:extLst>
      <p:ext uri="{BB962C8B-B14F-4D97-AF65-F5344CB8AC3E}">
        <p14:creationId xmlns:p14="http://schemas.microsoft.com/office/powerpoint/2010/main" val="30260055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6422C-CC39-4FCA-2004-43BEA9592A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DAD43C-FD82-6052-6C31-493541FC22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2606E9-04F9-57DF-61C2-C2823DD6B65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4417940-2E3E-EE59-2ECE-2ACC16E92791}"/>
              </a:ext>
            </a:extLst>
          </p:cNvPr>
          <p:cNvSpPr>
            <a:spLocks noGrp="1"/>
          </p:cNvSpPr>
          <p:nvPr>
            <p:ph type="ftr" sz="quarter" idx="11"/>
          </p:nvPr>
        </p:nvSpPr>
        <p:spPr/>
        <p:txBody>
          <a:bodyPr/>
          <a:lstStyle/>
          <a:p>
            <a:r>
              <a:rPr lang="en-US"/>
              <a:t>Whitney Duim, UC Davis</a:t>
            </a:r>
          </a:p>
        </p:txBody>
      </p:sp>
      <p:sp>
        <p:nvSpPr>
          <p:cNvPr id="6" name="Slide Number Placeholder 5">
            <a:extLst>
              <a:ext uri="{FF2B5EF4-FFF2-40B4-BE49-F238E27FC236}">
                <a16:creationId xmlns:a16="http://schemas.microsoft.com/office/drawing/2014/main" id="{4DE95F44-5291-5A39-0A2B-F7F687D61827}"/>
              </a:ext>
            </a:extLst>
          </p:cNvPr>
          <p:cNvSpPr>
            <a:spLocks noGrp="1"/>
          </p:cNvSpPr>
          <p:nvPr>
            <p:ph type="sldNum" sz="quarter" idx="12"/>
          </p:nvPr>
        </p:nvSpPr>
        <p:spPr/>
        <p:txBody>
          <a:bodyPr/>
          <a:lstStyle/>
          <a:p>
            <a:fld id="{9C7876B2-0FB9-4A4A-A21C-7A984ACB3CA0}" type="slidenum">
              <a:rPr lang="en-US" smtClean="0"/>
              <a:t>‹#›</a:t>
            </a:fld>
            <a:endParaRPr lang="en-US"/>
          </a:p>
        </p:txBody>
      </p:sp>
    </p:spTree>
    <p:extLst>
      <p:ext uri="{BB962C8B-B14F-4D97-AF65-F5344CB8AC3E}">
        <p14:creationId xmlns:p14="http://schemas.microsoft.com/office/powerpoint/2010/main" val="16777166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0E931-87BA-CEA2-BE49-6983A918A2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6617E7-31C6-A35A-D062-57FCF41B2C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FC8962-8188-9ED8-897C-702D8DC067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36263B-B55F-7BE7-3D97-F1995D6B174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8E301FE-DDCA-603A-B0F2-FE6D2DC35420}"/>
              </a:ext>
            </a:extLst>
          </p:cNvPr>
          <p:cNvSpPr>
            <a:spLocks noGrp="1"/>
          </p:cNvSpPr>
          <p:nvPr>
            <p:ph type="ftr" sz="quarter" idx="11"/>
          </p:nvPr>
        </p:nvSpPr>
        <p:spPr/>
        <p:txBody>
          <a:bodyPr/>
          <a:lstStyle/>
          <a:p>
            <a:r>
              <a:rPr lang="en-US"/>
              <a:t>Whitney Duim, UC Davis</a:t>
            </a:r>
          </a:p>
        </p:txBody>
      </p:sp>
      <p:sp>
        <p:nvSpPr>
          <p:cNvPr id="7" name="Slide Number Placeholder 6">
            <a:extLst>
              <a:ext uri="{FF2B5EF4-FFF2-40B4-BE49-F238E27FC236}">
                <a16:creationId xmlns:a16="http://schemas.microsoft.com/office/drawing/2014/main" id="{BEDB4490-2267-C325-5605-E39547E36AA9}"/>
              </a:ext>
            </a:extLst>
          </p:cNvPr>
          <p:cNvSpPr>
            <a:spLocks noGrp="1"/>
          </p:cNvSpPr>
          <p:nvPr>
            <p:ph type="sldNum" sz="quarter" idx="12"/>
          </p:nvPr>
        </p:nvSpPr>
        <p:spPr/>
        <p:txBody>
          <a:bodyPr/>
          <a:lstStyle/>
          <a:p>
            <a:fld id="{9C7876B2-0FB9-4A4A-A21C-7A984ACB3CA0}" type="slidenum">
              <a:rPr lang="en-US" smtClean="0"/>
              <a:t>‹#›</a:t>
            </a:fld>
            <a:endParaRPr lang="en-US"/>
          </a:p>
        </p:txBody>
      </p:sp>
    </p:spTree>
    <p:extLst>
      <p:ext uri="{BB962C8B-B14F-4D97-AF65-F5344CB8AC3E}">
        <p14:creationId xmlns:p14="http://schemas.microsoft.com/office/powerpoint/2010/main" val="21103110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B496D-54D2-0AF0-8E83-9261A3DBB6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8A1D7A-AB0A-A297-1F19-646F1F64EA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F476CB-8942-E919-0A9D-7E5B121305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DA7472-438D-33FB-BA61-DF7330A5AB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9177F9-E50D-2044-0D3B-3A7D7640F0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6ECB31-2700-9FFA-8888-84C731F381D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3C1B6F58-3D06-F325-BE73-32FAC24FCFA8}"/>
              </a:ext>
            </a:extLst>
          </p:cNvPr>
          <p:cNvSpPr>
            <a:spLocks noGrp="1"/>
          </p:cNvSpPr>
          <p:nvPr>
            <p:ph type="ftr" sz="quarter" idx="11"/>
          </p:nvPr>
        </p:nvSpPr>
        <p:spPr/>
        <p:txBody>
          <a:bodyPr/>
          <a:lstStyle/>
          <a:p>
            <a:r>
              <a:rPr lang="en-US"/>
              <a:t>Whitney Duim, UC Davis</a:t>
            </a:r>
          </a:p>
        </p:txBody>
      </p:sp>
      <p:sp>
        <p:nvSpPr>
          <p:cNvPr id="9" name="Slide Number Placeholder 8">
            <a:extLst>
              <a:ext uri="{FF2B5EF4-FFF2-40B4-BE49-F238E27FC236}">
                <a16:creationId xmlns:a16="http://schemas.microsoft.com/office/drawing/2014/main" id="{2233769D-A497-C0DE-BFA5-481535C19A6A}"/>
              </a:ext>
            </a:extLst>
          </p:cNvPr>
          <p:cNvSpPr>
            <a:spLocks noGrp="1"/>
          </p:cNvSpPr>
          <p:nvPr>
            <p:ph type="sldNum" sz="quarter" idx="12"/>
          </p:nvPr>
        </p:nvSpPr>
        <p:spPr/>
        <p:txBody>
          <a:bodyPr/>
          <a:lstStyle/>
          <a:p>
            <a:fld id="{9C7876B2-0FB9-4A4A-A21C-7A984ACB3CA0}" type="slidenum">
              <a:rPr lang="en-US" smtClean="0"/>
              <a:t>‹#›</a:t>
            </a:fld>
            <a:endParaRPr lang="en-US"/>
          </a:p>
        </p:txBody>
      </p:sp>
    </p:spTree>
    <p:extLst>
      <p:ext uri="{BB962C8B-B14F-4D97-AF65-F5344CB8AC3E}">
        <p14:creationId xmlns:p14="http://schemas.microsoft.com/office/powerpoint/2010/main" val="20739660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3F81B-EB5D-DC1A-6CE4-D68DCFD381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9E8307-5A2F-A1B3-E266-4A1397400DB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1B0FB756-11E8-841B-63B6-E1E38B5B2317}"/>
              </a:ext>
            </a:extLst>
          </p:cNvPr>
          <p:cNvSpPr>
            <a:spLocks noGrp="1"/>
          </p:cNvSpPr>
          <p:nvPr>
            <p:ph type="ftr" sz="quarter" idx="11"/>
          </p:nvPr>
        </p:nvSpPr>
        <p:spPr/>
        <p:txBody>
          <a:bodyPr/>
          <a:lstStyle/>
          <a:p>
            <a:r>
              <a:rPr lang="en-US"/>
              <a:t>Whitney Duim, UC Davis</a:t>
            </a:r>
          </a:p>
        </p:txBody>
      </p:sp>
      <p:sp>
        <p:nvSpPr>
          <p:cNvPr id="5" name="Slide Number Placeholder 4">
            <a:extLst>
              <a:ext uri="{FF2B5EF4-FFF2-40B4-BE49-F238E27FC236}">
                <a16:creationId xmlns:a16="http://schemas.microsoft.com/office/drawing/2014/main" id="{37216ABD-00AB-ABEB-EA2F-0BA24C1A5D74}"/>
              </a:ext>
            </a:extLst>
          </p:cNvPr>
          <p:cNvSpPr>
            <a:spLocks noGrp="1"/>
          </p:cNvSpPr>
          <p:nvPr>
            <p:ph type="sldNum" sz="quarter" idx="12"/>
          </p:nvPr>
        </p:nvSpPr>
        <p:spPr/>
        <p:txBody>
          <a:bodyPr/>
          <a:lstStyle/>
          <a:p>
            <a:fld id="{9C7876B2-0FB9-4A4A-A21C-7A984ACB3CA0}" type="slidenum">
              <a:rPr lang="en-US" smtClean="0"/>
              <a:t>‹#›</a:t>
            </a:fld>
            <a:endParaRPr lang="en-US"/>
          </a:p>
        </p:txBody>
      </p:sp>
    </p:spTree>
    <p:extLst>
      <p:ext uri="{BB962C8B-B14F-4D97-AF65-F5344CB8AC3E}">
        <p14:creationId xmlns:p14="http://schemas.microsoft.com/office/powerpoint/2010/main" val="9696126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ED6466-50FB-2E6B-AEBF-347D5345D972}"/>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BF85C42A-783B-E80E-1958-94F9B423A6C8}"/>
              </a:ext>
            </a:extLst>
          </p:cNvPr>
          <p:cNvSpPr>
            <a:spLocks noGrp="1"/>
          </p:cNvSpPr>
          <p:nvPr>
            <p:ph type="ftr" sz="quarter" idx="11"/>
          </p:nvPr>
        </p:nvSpPr>
        <p:spPr/>
        <p:txBody>
          <a:bodyPr/>
          <a:lstStyle/>
          <a:p>
            <a:r>
              <a:rPr lang="en-US"/>
              <a:t>Whitney Duim, UC Davis</a:t>
            </a:r>
          </a:p>
        </p:txBody>
      </p:sp>
    </p:spTree>
    <p:extLst>
      <p:ext uri="{BB962C8B-B14F-4D97-AF65-F5344CB8AC3E}">
        <p14:creationId xmlns:p14="http://schemas.microsoft.com/office/powerpoint/2010/main" val="435660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C464A-FFD6-5F64-6209-B0FAA9555E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32FF11-F60E-4A44-7752-A4DF06A96A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05F732-C25C-F566-A373-67BF20134F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51B16F-8A65-2CAC-3733-525EF76C5C3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C83B5EA-FB6A-1E40-5511-2898DD32295F}"/>
              </a:ext>
            </a:extLst>
          </p:cNvPr>
          <p:cNvSpPr>
            <a:spLocks noGrp="1"/>
          </p:cNvSpPr>
          <p:nvPr>
            <p:ph type="ftr" sz="quarter" idx="11"/>
          </p:nvPr>
        </p:nvSpPr>
        <p:spPr/>
        <p:txBody>
          <a:bodyPr/>
          <a:lstStyle/>
          <a:p>
            <a:r>
              <a:rPr lang="en-US"/>
              <a:t>Whitney Duim, UC Davis</a:t>
            </a:r>
          </a:p>
        </p:txBody>
      </p:sp>
      <p:sp>
        <p:nvSpPr>
          <p:cNvPr id="7" name="Slide Number Placeholder 6">
            <a:extLst>
              <a:ext uri="{FF2B5EF4-FFF2-40B4-BE49-F238E27FC236}">
                <a16:creationId xmlns:a16="http://schemas.microsoft.com/office/drawing/2014/main" id="{28D4625C-1474-788B-DEE3-1A142E160558}"/>
              </a:ext>
            </a:extLst>
          </p:cNvPr>
          <p:cNvSpPr>
            <a:spLocks noGrp="1"/>
          </p:cNvSpPr>
          <p:nvPr>
            <p:ph type="sldNum" sz="quarter" idx="12"/>
          </p:nvPr>
        </p:nvSpPr>
        <p:spPr/>
        <p:txBody>
          <a:bodyPr/>
          <a:lstStyle/>
          <a:p>
            <a:fld id="{9C7876B2-0FB9-4A4A-A21C-7A984ACB3CA0}" type="slidenum">
              <a:rPr lang="en-US" smtClean="0"/>
              <a:t>‹#›</a:t>
            </a:fld>
            <a:endParaRPr lang="en-US"/>
          </a:p>
        </p:txBody>
      </p:sp>
    </p:spTree>
    <p:extLst>
      <p:ext uri="{BB962C8B-B14F-4D97-AF65-F5344CB8AC3E}">
        <p14:creationId xmlns:p14="http://schemas.microsoft.com/office/powerpoint/2010/main" val="1150009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D2659-6CEE-9A2F-98BC-44AD1575E1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B21E0-3319-EAFC-7DFE-C87495467F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B4840E-3554-DC65-6036-B43F683C9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97DA8E-53CF-E151-7735-2AB19111F79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BB1AFFD-03C9-E98D-8D96-F86160353C4B}"/>
              </a:ext>
            </a:extLst>
          </p:cNvPr>
          <p:cNvSpPr>
            <a:spLocks noGrp="1"/>
          </p:cNvSpPr>
          <p:nvPr>
            <p:ph type="ftr" sz="quarter" idx="11"/>
          </p:nvPr>
        </p:nvSpPr>
        <p:spPr/>
        <p:txBody>
          <a:bodyPr/>
          <a:lstStyle/>
          <a:p>
            <a:r>
              <a:rPr lang="en-US"/>
              <a:t>Whitney Duim, UC Davis</a:t>
            </a:r>
          </a:p>
        </p:txBody>
      </p:sp>
      <p:sp>
        <p:nvSpPr>
          <p:cNvPr id="7" name="Slide Number Placeholder 6">
            <a:extLst>
              <a:ext uri="{FF2B5EF4-FFF2-40B4-BE49-F238E27FC236}">
                <a16:creationId xmlns:a16="http://schemas.microsoft.com/office/drawing/2014/main" id="{594DF874-DF10-2230-9D1F-28720E80E27C}"/>
              </a:ext>
            </a:extLst>
          </p:cNvPr>
          <p:cNvSpPr>
            <a:spLocks noGrp="1"/>
          </p:cNvSpPr>
          <p:nvPr>
            <p:ph type="sldNum" sz="quarter" idx="12"/>
          </p:nvPr>
        </p:nvSpPr>
        <p:spPr/>
        <p:txBody>
          <a:bodyPr/>
          <a:lstStyle/>
          <a:p>
            <a:fld id="{9C7876B2-0FB9-4A4A-A21C-7A984ACB3CA0}" type="slidenum">
              <a:rPr lang="en-US" smtClean="0"/>
              <a:t>‹#›</a:t>
            </a:fld>
            <a:endParaRPr lang="en-US"/>
          </a:p>
        </p:txBody>
      </p:sp>
    </p:spTree>
    <p:extLst>
      <p:ext uri="{BB962C8B-B14F-4D97-AF65-F5344CB8AC3E}">
        <p14:creationId xmlns:p14="http://schemas.microsoft.com/office/powerpoint/2010/main" val="14600829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9AEE5-518C-CAF4-962F-19B6F33F6F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33AB2-8B65-C068-9FA2-132E83606B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CC7E62-2C40-22D4-7881-CA2AEFFBAE2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0609D88-2D13-FC18-A27A-8DD1719B909D}"/>
              </a:ext>
            </a:extLst>
          </p:cNvPr>
          <p:cNvSpPr>
            <a:spLocks noGrp="1"/>
          </p:cNvSpPr>
          <p:nvPr>
            <p:ph type="ftr" sz="quarter" idx="11"/>
          </p:nvPr>
        </p:nvSpPr>
        <p:spPr/>
        <p:txBody>
          <a:bodyPr/>
          <a:lstStyle/>
          <a:p>
            <a:r>
              <a:rPr lang="en-US"/>
              <a:t>Whitney Duim, UC Davis</a:t>
            </a:r>
          </a:p>
        </p:txBody>
      </p:sp>
      <p:sp>
        <p:nvSpPr>
          <p:cNvPr id="6" name="Slide Number Placeholder 5">
            <a:extLst>
              <a:ext uri="{FF2B5EF4-FFF2-40B4-BE49-F238E27FC236}">
                <a16:creationId xmlns:a16="http://schemas.microsoft.com/office/drawing/2014/main" id="{7F21AF8E-2C2C-A653-326B-BB1757E06DF8}"/>
              </a:ext>
            </a:extLst>
          </p:cNvPr>
          <p:cNvSpPr>
            <a:spLocks noGrp="1"/>
          </p:cNvSpPr>
          <p:nvPr>
            <p:ph type="sldNum" sz="quarter" idx="12"/>
          </p:nvPr>
        </p:nvSpPr>
        <p:spPr/>
        <p:txBody>
          <a:bodyPr/>
          <a:lstStyle/>
          <a:p>
            <a:fld id="{9C7876B2-0FB9-4A4A-A21C-7A984ACB3CA0}" type="slidenum">
              <a:rPr lang="en-US" smtClean="0"/>
              <a:t>‹#›</a:t>
            </a:fld>
            <a:endParaRPr lang="en-US"/>
          </a:p>
        </p:txBody>
      </p:sp>
    </p:spTree>
    <p:extLst>
      <p:ext uri="{BB962C8B-B14F-4D97-AF65-F5344CB8AC3E}">
        <p14:creationId xmlns:p14="http://schemas.microsoft.com/office/powerpoint/2010/main" val="57740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7D7A76-F41C-4DCB-5FE1-10CCF3BA42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AFF192-2093-6571-C04E-A49AE280E2F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F8B93A-9FF7-6883-7A53-14CD7FC2E7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DCBEEA3-74B6-5AD2-C6AA-F920171C0399}"/>
              </a:ext>
            </a:extLst>
          </p:cNvPr>
          <p:cNvSpPr>
            <a:spLocks noGrp="1"/>
          </p:cNvSpPr>
          <p:nvPr>
            <p:ph type="ftr" sz="quarter" idx="11"/>
          </p:nvPr>
        </p:nvSpPr>
        <p:spPr/>
        <p:txBody>
          <a:bodyPr/>
          <a:lstStyle/>
          <a:p>
            <a:r>
              <a:rPr lang="en-US"/>
              <a:t>Whitney Duim, UC Davis</a:t>
            </a:r>
          </a:p>
        </p:txBody>
      </p:sp>
      <p:sp>
        <p:nvSpPr>
          <p:cNvPr id="6" name="Slide Number Placeholder 5">
            <a:extLst>
              <a:ext uri="{FF2B5EF4-FFF2-40B4-BE49-F238E27FC236}">
                <a16:creationId xmlns:a16="http://schemas.microsoft.com/office/drawing/2014/main" id="{8F5EEBA6-9EAC-B8A6-AF86-36C91AF8D9AA}"/>
              </a:ext>
            </a:extLst>
          </p:cNvPr>
          <p:cNvSpPr>
            <a:spLocks noGrp="1"/>
          </p:cNvSpPr>
          <p:nvPr>
            <p:ph type="sldNum" sz="quarter" idx="12"/>
          </p:nvPr>
        </p:nvSpPr>
        <p:spPr/>
        <p:txBody>
          <a:bodyPr/>
          <a:lstStyle/>
          <a:p>
            <a:fld id="{9C7876B2-0FB9-4A4A-A21C-7A984ACB3CA0}" type="slidenum">
              <a:rPr lang="en-US" smtClean="0"/>
              <a:t>‹#›</a:t>
            </a:fld>
            <a:endParaRPr lang="en-US"/>
          </a:p>
        </p:txBody>
      </p:sp>
    </p:spTree>
    <p:extLst>
      <p:ext uri="{BB962C8B-B14F-4D97-AF65-F5344CB8AC3E}">
        <p14:creationId xmlns:p14="http://schemas.microsoft.com/office/powerpoint/2010/main" val="26198952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6" name="Slide Number Placeholder 5"/>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36464889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17440593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6" name="Slide Number Placeholder 5"/>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15885880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7" name="Slide Number Placeholder 6"/>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20450853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9" name="Slide Number Placeholder 8"/>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34265086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5" name="Slide Number Placeholder 4"/>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17587078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4" name="Slide Number Placeholder 3"/>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26313624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7" name="Slide Number Placeholder 6"/>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25317392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7" name="Slide Number Placeholder 6"/>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30662848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6" name="Slide Number Placeholder 5"/>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21431091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t>Whitney Duim, UC Davis</a:t>
            </a:r>
          </a:p>
        </p:txBody>
      </p:sp>
      <p:sp>
        <p:nvSpPr>
          <p:cNvPr id="6" name="Slide Number Placeholder 5"/>
          <p:cNvSpPr>
            <a:spLocks noGrp="1"/>
          </p:cNvSpPr>
          <p:nvPr>
            <p:ph type="sldNum" sz="quarter" idx="12"/>
          </p:nvPr>
        </p:nvSpPr>
        <p:spPr/>
        <p:txBody>
          <a:bodyPr/>
          <a:lstStyle/>
          <a:p>
            <a:fld id="{CF53B294-960D-2C47-A2D7-3C64D9667A3E}" type="slidenum">
              <a:rPr lang="en-US" smtClean="0"/>
              <a:t>‹#›</a:t>
            </a:fld>
            <a:endParaRPr lang="en-US"/>
          </a:p>
        </p:txBody>
      </p:sp>
    </p:spTree>
    <p:extLst>
      <p:ext uri="{BB962C8B-B14F-4D97-AF65-F5344CB8AC3E}">
        <p14:creationId xmlns:p14="http://schemas.microsoft.com/office/powerpoint/2010/main" val="342353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F04E8C-8EA7-6A64-2542-0624FBD80D3B}"/>
              </a:ext>
            </a:extLst>
          </p:cNvPr>
          <p:cNvSpPr>
            <a:spLocks noGrp="1"/>
          </p:cNvSpPr>
          <p:nvPr>
            <p:ph type="title"/>
          </p:nvPr>
        </p:nvSpPr>
        <p:spPr>
          <a:xfrm>
            <a:off x="411471" y="208617"/>
            <a:ext cx="10515600" cy="86423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F91F213-B649-C624-9AB8-BCB37C9CB6F2}"/>
              </a:ext>
            </a:extLst>
          </p:cNvPr>
          <p:cNvSpPr>
            <a:spLocks noGrp="1"/>
          </p:cNvSpPr>
          <p:nvPr>
            <p:ph type="body" idx="1"/>
          </p:nvPr>
        </p:nvSpPr>
        <p:spPr>
          <a:xfrm>
            <a:off x="838200" y="148780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E039E0BF-6B80-7995-B2A1-1216DB61BD02}"/>
              </a:ext>
            </a:extLst>
          </p:cNvPr>
          <p:cNvCxnSpPr>
            <a:cxnSpLocks/>
          </p:cNvCxnSpPr>
          <p:nvPr userDrawn="1"/>
        </p:nvCxnSpPr>
        <p:spPr>
          <a:xfrm>
            <a:off x="292717" y="1072852"/>
            <a:ext cx="11606563" cy="0"/>
          </a:xfrm>
          <a:prstGeom prst="line">
            <a:avLst/>
          </a:prstGeom>
          <a:ln w="25400" cap="rnd">
            <a:solidFill>
              <a:schemeClr val="accent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2202DA2-75D6-2C31-05C6-3AF7920AB048}"/>
              </a:ext>
            </a:extLst>
          </p:cNvPr>
          <p:cNvCxnSpPr>
            <a:cxnSpLocks/>
          </p:cNvCxnSpPr>
          <p:nvPr userDrawn="1"/>
        </p:nvCxnSpPr>
        <p:spPr>
          <a:xfrm>
            <a:off x="292717" y="6314440"/>
            <a:ext cx="11606563" cy="0"/>
          </a:xfrm>
          <a:prstGeom prst="line">
            <a:avLst/>
          </a:prstGeom>
          <a:ln w="25400" cap="rnd">
            <a:solidFill>
              <a:schemeClr val="accent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Footer Placeholder 4">
            <a:extLst>
              <a:ext uri="{FF2B5EF4-FFF2-40B4-BE49-F238E27FC236}">
                <a16:creationId xmlns:a16="http://schemas.microsoft.com/office/drawing/2014/main" id="{44660ED4-2E41-0DDC-1BE2-ECF00480AAC9}"/>
              </a:ext>
            </a:extLst>
          </p:cNvPr>
          <p:cNvSpPr>
            <a:spLocks noGrp="1"/>
          </p:cNvSpPr>
          <p:nvPr>
            <p:ph type="ftr" sz="quarter" idx="3"/>
          </p:nvPr>
        </p:nvSpPr>
        <p:spPr>
          <a:xfrm>
            <a:off x="9238592" y="6414103"/>
            <a:ext cx="2702728" cy="365125"/>
          </a:xfrm>
          <a:prstGeom prst="rect">
            <a:avLst/>
          </a:prstGeom>
        </p:spPr>
        <p:txBody>
          <a:bodyPr/>
          <a:lstStyle>
            <a:lvl1pPr algn="l">
              <a:defRPr sz="2000"/>
            </a:lvl1pPr>
          </a:lstStyle>
          <a:p>
            <a:r>
              <a:rPr lang="en-US" dirty="0"/>
              <a:t>Whitney Duim, UC Davis</a:t>
            </a:r>
          </a:p>
        </p:txBody>
      </p:sp>
      <p:sp>
        <p:nvSpPr>
          <p:cNvPr id="6" name="Slide Number Placeholder 8">
            <a:extLst>
              <a:ext uri="{FF2B5EF4-FFF2-40B4-BE49-F238E27FC236}">
                <a16:creationId xmlns:a16="http://schemas.microsoft.com/office/drawing/2014/main" id="{733F4BE2-3CD3-E0D6-6B87-64B6CB125C59}"/>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468064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1" r:id="rId4"/>
    <p:sldLayoutId id="2147483652" r:id="rId5"/>
    <p:sldLayoutId id="2147483653"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F04E8C-8EA7-6A64-2542-0624FBD80D3B}"/>
              </a:ext>
            </a:extLst>
          </p:cNvPr>
          <p:cNvSpPr>
            <a:spLocks noGrp="1"/>
          </p:cNvSpPr>
          <p:nvPr>
            <p:ph type="title"/>
          </p:nvPr>
        </p:nvSpPr>
        <p:spPr>
          <a:xfrm>
            <a:off x="411471" y="208617"/>
            <a:ext cx="10515600" cy="86423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F91F213-B649-C624-9AB8-BCB37C9CB6F2}"/>
              </a:ext>
            </a:extLst>
          </p:cNvPr>
          <p:cNvSpPr>
            <a:spLocks noGrp="1"/>
          </p:cNvSpPr>
          <p:nvPr>
            <p:ph type="body" idx="1"/>
          </p:nvPr>
        </p:nvSpPr>
        <p:spPr>
          <a:xfrm>
            <a:off x="838200" y="148780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Straight Connector 10">
            <a:extLst>
              <a:ext uri="{FF2B5EF4-FFF2-40B4-BE49-F238E27FC236}">
                <a16:creationId xmlns:a16="http://schemas.microsoft.com/office/drawing/2014/main" id="{F2202DA2-75D6-2C31-05C6-3AF7920AB048}"/>
              </a:ext>
            </a:extLst>
          </p:cNvPr>
          <p:cNvCxnSpPr>
            <a:cxnSpLocks/>
          </p:cNvCxnSpPr>
          <p:nvPr userDrawn="1"/>
        </p:nvCxnSpPr>
        <p:spPr>
          <a:xfrm>
            <a:off x="292717" y="6314440"/>
            <a:ext cx="11606563" cy="0"/>
          </a:xfrm>
          <a:prstGeom prst="line">
            <a:avLst/>
          </a:prstGeom>
          <a:ln w="25400" cap="rnd">
            <a:solidFill>
              <a:schemeClr val="accent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2" name="Footer Placeholder 4">
            <a:extLst>
              <a:ext uri="{FF2B5EF4-FFF2-40B4-BE49-F238E27FC236}">
                <a16:creationId xmlns:a16="http://schemas.microsoft.com/office/drawing/2014/main" id="{44660ED4-2E41-0DDC-1BE2-ECF00480AAC9}"/>
              </a:ext>
            </a:extLst>
          </p:cNvPr>
          <p:cNvSpPr>
            <a:spLocks noGrp="1"/>
          </p:cNvSpPr>
          <p:nvPr>
            <p:ph type="ftr" sz="quarter" idx="3"/>
          </p:nvPr>
        </p:nvSpPr>
        <p:spPr>
          <a:xfrm>
            <a:off x="9687022" y="6424613"/>
            <a:ext cx="2212258" cy="365125"/>
          </a:xfrm>
          <a:prstGeom prst="rect">
            <a:avLst/>
          </a:prstGeom>
        </p:spPr>
        <p:txBody>
          <a:bodyPr/>
          <a:lstStyle>
            <a:lvl1pPr algn="l">
              <a:defRPr sz="1600"/>
            </a:lvl1pPr>
          </a:lstStyle>
          <a:p>
            <a:r>
              <a:rPr lang="en-US"/>
              <a:t>Whitney Duim, UC Davis</a:t>
            </a:r>
            <a:endParaRPr lang="en-US" dirty="0"/>
          </a:p>
        </p:txBody>
      </p:sp>
      <p:sp>
        <p:nvSpPr>
          <p:cNvPr id="4" name="Slide Number Placeholder 8">
            <a:extLst>
              <a:ext uri="{FF2B5EF4-FFF2-40B4-BE49-F238E27FC236}">
                <a16:creationId xmlns:a16="http://schemas.microsoft.com/office/drawing/2014/main" id="{FC9F7B55-B958-0138-396E-0F477A4B298A}"/>
              </a:ext>
            </a:extLst>
          </p:cNvPr>
          <p:cNvSpPr>
            <a:spLocks noGrp="1"/>
          </p:cNvSpPr>
          <p:nvPr>
            <p:ph type="sldNum" sz="quarter" idx="4"/>
          </p:nvPr>
        </p:nvSpPr>
        <p:spPr>
          <a:xfrm>
            <a:off x="292717" y="6409118"/>
            <a:ext cx="2743200" cy="365125"/>
          </a:xfrm>
          <a:prstGeom prst="rect">
            <a:avLst/>
          </a:prstGeom>
        </p:spPr>
        <p:txBody>
          <a:bodyPr/>
          <a:lstStyle>
            <a:lvl1pPr>
              <a:defRPr sz="2000"/>
            </a:lvl1pPr>
          </a:lstStyle>
          <a:p>
            <a:fld id="{C5E25C1C-7D65-DB40-A6E6-8731A24C4537}" type="slidenum">
              <a:rPr lang="en-US" smtClean="0"/>
              <a:pPr/>
              <a:t>‹#›</a:t>
            </a:fld>
            <a:endParaRPr lang="en-US" sz="2000" dirty="0"/>
          </a:p>
        </p:txBody>
      </p:sp>
    </p:spTree>
    <p:extLst>
      <p:ext uri="{BB962C8B-B14F-4D97-AF65-F5344CB8AC3E}">
        <p14:creationId xmlns:p14="http://schemas.microsoft.com/office/powerpoint/2010/main" val="99451016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0E2D61-245A-B9C5-D0C3-EFC9F91AB3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0C6636-250B-61F6-B70B-7BA58BA752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4DC60E-EC82-E5F8-1C00-7D5F511094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2D5704BF-288F-411F-9FF9-3627B47070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Whitney Duim, UC Davis</a:t>
            </a:r>
          </a:p>
        </p:txBody>
      </p:sp>
      <p:sp>
        <p:nvSpPr>
          <p:cNvPr id="6" name="Slide Number Placeholder 5">
            <a:extLst>
              <a:ext uri="{FF2B5EF4-FFF2-40B4-BE49-F238E27FC236}">
                <a16:creationId xmlns:a16="http://schemas.microsoft.com/office/drawing/2014/main" id="{82FE6551-9552-4B38-922E-DBE5FFCDE7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7876B2-0FB9-4A4A-A21C-7A984ACB3CA0}" type="slidenum">
              <a:rPr lang="en-US" smtClean="0"/>
              <a:t>‹#›</a:t>
            </a:fld>
            <a:endParaRPr lang="en-US"/>
          </a:p>
        </p:txBody>
      </p:sp>
    </p:spTree>
    <p:extLst>
      <p:ext uri="{BB962C8B-B14F-4D97-AF65-F5344CB8AC3E}">
        <p14:creationId xmlns:p14="http://schemas.microsoft.com/office/powerpoint/2010/main" val="1365147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52400"/>
            <a:ext cx="10972800" cy="7159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06400" y="1295400"/>
            <a:ext cx="11379200" cy="4953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rgbClr val="000000"/>
                </a:solidFill>
                <a:latin typeface="Arial"/>
                <a:cs typeface="Arial"/>
              </a:defRPr>
            </a:lvl1pPr>
          </a:lstStyle>
          <a:p>
            <a:fld id="{CF53B294-960D-2C47-A2D7-3C64D9667A3E}" type="slidenum">
              <a:rPr lang="en-US" smtClean="0"/>
              <a:pPr/>
              <a:t>‹#›</a:t>
            </a:fld>
            <a:endParaRPr lang="en-US" dirty="0"/>
          </a:p>
        </p:txBody>
      </p:sp>
    </p:spTree>
    <p:extLst>
      <p:ext uri="{BB962C8B-B14F-4D97-AF65-F5344CB8AC3E}">
        <p14:creationId xmlns:p14="http://schemas.microsoft.com/office/powerpoint/2010/main" val="24630975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457200" rtl="0" eaLnBrk="1" latinLnBrk="0" hangingPunct="1">
        <a:spcBef>
          <a:spcPct val="0"/>
        </a:spcBef>
        <a:buNone/>
        <a:defRPr sz="36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2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1.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wcduim@ucdavis.edu"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Google Shape;75;p15">
            <a:extLst>
              <a:ext uri="{FF2B5EF4-FFF2-40B4-BE49-F238E27FC236}">
                <a16:creationId xmlns:a16="http://schemas.microsoft.com/office/drawing/2014/main" id="{04861C01-95B1-09D9-EBC8-E3B2780DD368}"/>
              </a:ext>
            </a:extLst>
          </p:cNvPr>
          <p:cNvSpPr txBox="1"/>
          <p:nvPr/>
        </p:nvSpPr>
        <p:spPr>
          <a:xfrm>
            <a:off x="492910" y="295202"/>
            <a:ext cx="4453200" cy="677078"/>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3200" dirty="0">
                <a:ea typeface="Proxima Nova"/>
                <a:cs typeface="Proxima Nova"/>
                <a:sym typeface="Proxima Nova"/>
              </a:rPr>
              <a:t>SITT 2026 </a:t>
            </a:r>
            <a:endParaRPr sz="3200" dirty="0">
              <a:ea typeface="Proxima Nova"/>
              <a:cs typeface="Proxima Nova"/>
              <a:sym typeface="Proxima Nova"/>
            </a:endParaRPr>
          </a:p>
        </p:txBody>
      </p:sp>
      <p:sp>
        <p:nvSpPr>
          <p:cNvPr id="7" name="Google Shape;76;p15">
            <a:extLst>
              <a:ext uri="{FF2B5EF4-FFF2-40B4-BE49-F238E27FC236}">
                <a16:creationId xmlns:a16="http://schemas.microsoft.com/office/drawing/2014/main" id="{BEB4EECA-4C07-F832-3DCA-18E6DAE48A26}"/>
              </a:ext>
            </a:extLst>
          </p:cNvPr>
          <p:cNvSpPr txBox="1">
            <a:spLocks noGrp="1"/>
          </p:cNvSpPr>
          <p:nvPr>
            <p:ph type="title" idx="4294967295"/>
          </p:nvPr>
        </p:nvSpPr>
        <p:spPr>
          <a:xfrm>
            <a:off x="946866" y="1172530"/>
            <a:ext cx="10298265" cy="861744"/>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mn-lt"/>
                <a:ea typeface="+mn-ea"/>
                <a:cs typeface="+mn-cs"/>
              </a:rPr>
              <a:t>Exam Wrappers for Reflection and Growth</a:t>
            </a:r>
            <a:endParaRPr kumimoji="0" lang="en-US" sz="4400" b="0" i="0" u="none" strike="noStrike" kern="1200" cap="none" spc="0" normalizeH="0" baseline="0" noProof="0" dirty="0">
              <a:ln>
                <a:noFill/>
              </a:ln>
              <a:solidFill>
                <a:schemeClr val="tx1"/>
              </a:solidFill>
              <a:effectLst/>
              <a:uLnTx/>
              <a:uFillTx/>
              <a:latin typeface="+mn-lt"/>
              <a:ea typeface="Proxima Nova Semibold"/>
              <a:cs typeface="Proxima Nova Semibold"/>
              <a:sym typeface="Proxima Nova Semibold"/>
            </a:endParaRPr>
          </a:p>
        </p:txBody>
      </p:sp>
      <p:pic>
        <p:nvPicPr>
          <p:cNvPr id="3" name="Picture 2">
            <a:extLst>
              <a:ext uri="{FF2B5EF4-FFF2-40B4-BE49-F238E27FC236}">
                <a16:creationId xmlns:a16="http://schemas.microsoft.com/office/drawing/2014/main" id="{95F73C4F-1579-9880-D45B-FAB6BE0B4C4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27774" y="2655291"/>
            <a:ext cx="4783183" cy="3827911"/>
          </a:xfrm>
          <a:prstGeom prst="rect">
            <a:avLst/>
          </a:prstGeom>
        </p:spPr>
      </p:pic>
      <p:sp>
        <p:nvSpPr>
          <p:cNvPr id="10" name="Google Shape;76;p15">
            <a:extLst>
              <a:ext uri="{FF2B5EF4-FFF2-40B4-BE49-F238E27FC236}">
                <a16:creationId xmlns:a16="http://schemas.microsoft.com/office/drawing/2014/main" id="{8081ABA9-DAA6-CD67-09F9-914245419A15}"/>
              </a:ext>
            </a:extLst>
          </p:cNvPr>
          <p:cNvSpPr txBox="1"/>
          <p:nvPr/>
        </p:nvSpPr>
        <p:spPr>
          <a:xfrm>
            <a:off x="1181043" y="2899469"/>
            <a:ext cx="6640629" cy="147729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dirty="0">
                <a:ea typeface="Proxima Nova Semibold"/>
                <a:cs typeface="Proxima Nova Semibold"/>
                <a:sym typeface="Proxima Nova Semibold"/>
              </a:rPr>
              <a:t>Whitney C. </a:t>
            </a:r>
            <a:r>
              <a:rPr lang="en" sz="2800" dirty="0" err="1">
                <a:ea typeface="Proxima Nova Semibold"/>
                <a:cs typeface="Proxima Nova Semibold"/>
                <a:sym typeface="Proxima Nova Semibold"/>
              </a:rPr>
              <a:t>Duim</a:t>
            </a:r>
            <a:endParaRPr lang="en" sz="2800" dirty="0">
              <a:ea typeface="Proxima Nova Semibold"/>
              <a:cs typeface="Proxima Nova Semibold"/>
              <a:sym typeface="Proxima Nova Semibold"/>
            </a:endParaRPr>
          </a:p>
          <a:p>
            <a:pPr marL="0" lvl="0" indent="0" algn="l" rtl="0">
              <a:spcBef>
                <a:spcPts val="0"/>
              </a:spcBef>
              <a:spcAft>
                <a:spcPts val="0"/>
              </a:spcAft>
              <a:buNone/>
            </a:pPr>
            <a:r>
              <a:rPr lang="en" sz="2800" dirty="0">
                <a:ea typeface="Proxima Nova Semibold"/>
                <a:cs typeface="Proxima Nova Semibold"/>
                <a:sym typeface="Proxima Nova Semibold"/>
              </a:rPr>
              <a:t>Assistant Professor of Teaching</a:t>
            </a:r>
            <a:endParaRPr lang="en-US" sz="2800" dirty="0">
              <a:ea typeface="Proxima Nova Semibold"/>
              <a:cs typeface="Proxima Nova Semibold"/>
              <a:sym typeface="Proxima Nova Semibold"/>
            </a:endParaRPr>
          </a:p>
          <a:p>
            <a:pPr marL="0" lvl="0" indent="0" algn="l" rtl="0">
              <a:spcBef>
                <a:spcPts val="0"/>
              </a:spcBef>
              <a:spcAft>
                <a:spcPts val="0"/>
              </a:spcAft>
              <a:buNone/>
            </a:pPr>
            <a:r>
              <a:rPr lang="en-US" sz="2800" dirty="0" err="1">
                <a:ea typeface="Proxima Nova Semibold"/>
                <a:cs typeface="Proxima Nova Semibold"/>
                <a:sym typeface="Proxima Nova Semibold"/>
              </a:rPr>
              <a:t>wcduim@ucdavis.edu</a:t>
            </a:r>
            <a:endParaRPr lang="en-US" sz="2800" dirty="0">
              <a:ea typeface="Proxima Nova Semibold"/>
              <a:cs typeface="Proxima Nova Semibold"/>
              <a:sym typeface="Proxima Nova Semibold"/>
            </a:endParaRPr>
          </a:p>
        </p:txBody>
      </p:sp>
      <p:pic>
        <p:nvPicPr>
          <p:cNvPr id="4" name="Google Shape;67;p14" descr="University of California, Davis logo.">
            <a:extLst>
              <a:ext uri="{FF2B5EF4-FFF2-40B4-BE49-F238E27FC236}">
                <a16:creationId xmlns:a16="http://schemas.microsoft.com/office/drawing/2014/main" id="{96299A1E-50AB-6A23-AFF6-8C305DE54BF4}"/>
              </a:ext>
            </a:extLst>
          </p:cNvPr>
          <p:cNvPicPr preferRelativeResize="0">
            <a:picLocks noChangeAspect="1"/>
          </p:cNvPicPr>
          <p:nvPr/>
        </p:nvPicPr>
        <p:blipFill>
          <a:blip r:embed="rId4">
            <a:alphaModFix/>
          </a:blip>
          <a:stretch>
            <a:fillRect/>
          </a:stretch>
        </p:blipFill>
        <p:spPr>
          <a:xfrm>
            <a:off x="1276358" y="4931452"/>
            <a:ext cx="3345348" cy="855951"/>
          </a:xfrm>
          <a:prstGeom prst="rect">
            <a:avLst/>
          </a:prstGeom>
          <a:noFill/>
          <a:ln>
            <a:noFill/>
          </a:ln>
        </p:spPr>
      </p:pic>
      <p:pic>
        <p:nvPicPr>
          <p:cNvPr id="5" name="Google Shape;68;p14" descr="Department of Chemistry logo.">
            <a:extLst>
              <a:ext uri="{FF2B5EF4-FFF2-40B4-BE49-F238E27FC236}">
                <a16:creationId xmlns:a16="http://schemas.microsoft.com/office/drawing/2014/main" id="{400EE2E5-E995-481C-CD7C-56B2A040A1AB}"/>
              </a:ext>
            </a:extLst>
          </p:cNvPr>
          <p:cNvPicPr preferRelativeResize="0">
            <a:picLocks noChangeAspect="1"/>
          </p:cNvPicPr>
          <p:nvPr/>
        </p:nvPicPr>
        <p:blipFill rotWithShape="1">
          <a:blip r:embed="rId5">
            <a:alphaModFix/>
          </a:blip>
          <a:srcRect t="55943" r="4361"/>
          <a:stretch/>
        </p:blipFill>
        <p:spPr>
          <a:xfrm>
            <a:off x="1181043" y="5882505"/>
            <a:ext cx="3943119" cy="471834"/>
          </a:xfrm>
          <a:prstGeom prst="rect">
            <a:avLst/>
          </a:prstGeom>
          <a:noFill/>
          <a:ln>
            <a:noFill/>
          </a:ln>
        </p:spPr>
      </p:pic>
      <p:cxnSp>
        <p:nvCxnSpPr>
          <p:cNvPr id="8" name="Straight Connector 7">
            <a:extLst>
              <a:ext uri="{FF2B5EF4-FFF2-40B4-BE49-F238E27FC236}">
                <a16:creationId xmlns:a16="http://schemas.microsoft.com/office/drawing/2014/main" id="{7DDA504A-DE3D-FBB6-E448-497D6D476869}"/>
              </a:ext>
              <a:ext uri="{C183D7F6-B498-43B3-948B-1728B52AA6E4}">
                <adec:decorative xmlns:adec="http://schemas.microsoft.com/office/drawing/2017/decorative" val="1"/>
              </a:ext>
            </a:extLst>
          </p:cNvPr>
          <p:cNvCxnSpPr>
            <a:cxnSpLocks/>
          </p:cNvCxnSpPr>
          <p:nvPr/>
        </p:nvCxnSpPr>
        <p:spPr>
          <a:xfrm>
            <a:off x="652469" y="2344782"/>
            <a:ext cx="10887060" cy="0"/>
          </a:xfrm>
          <a:prstGeom prst="line">
            <a:avLst/>
          </a:prstGeom>
          <a:ln w="25400" cap="rnd">
            <a:solidFill>
              <a:schemeClr val="accent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839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C626C-5661-E21E-DF2E-283E126F25D4}"/>
              </a:ext>
            </a:extLst>
          </p:cNvPr>
          <p:cNvSpPr>
            <a:spLocks noGrp="1"/>
          </p:cNvSpPr>
          <p:nvPr>
            <p:ph type="title"/>
          </p:nvPr>
        </p:nvSpPr>
        <p:spPr/>
        <p:txBody>
          <a:bodyPr/>
          <a:lstStyle/>
          <a:p>
            <a:pPr algn="l"/>
            <a:r>
              <a:rPr lang="en-US" dirty="0"/>
              <a:t>Classes I teach</a:t>
            </a:r>
            <a:endParaRPr lang="en-US" b="1" dirty="0"/>
          </a:p>
        </p:txBody>
      </p:sp>
      <p:sp>
        <p:nvSpPr>
          <p:cNvPr id="6" name="Content Placeholder 2">
            <a:extLst>
              <a:ext uri="{FF2B5EF4-FFF2-40B4-BE49-F238E27FC236}">
                <a16:creationId xmlns:a16="http://schemas.microsoft.com/office/drawing/2014/main" id="{86D89723-0381-1090-1644-4EC1BA65ACCC}"/>
              </a:ext>
            </a:extLst>
          </p:cNvPr>
          <p:cNvSpPr txBox="1">
            <a:spLocks/>
          </p:cNvSpPr>
          <p:nvPr/>
        </p:nvSpPr>
        <p:spPr>
          <a:xfrm>
            <a:off x="567210" y="1510639"/>
            <a:ext cx="5034804" cy="343011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General Chemistry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Physical Chemistry for the Life Sciences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Principles of Medicinal Chemistry</a:t>
            </a:r>
          </a:p>
          <a:p>
            <a:pPr>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Analytical &amp; Physical Chemical Methods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dirty="0">
                <a:solidFill>
                  <a:prstClr val="black"/>
                </a:solidFill>
                <a:latin typeface="Calibri" panose="020F0502020204030204"/>
              </a:rPr>
              <a:t>First-Year Seminars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CURE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A49EC8D7-7E8E-E836-197F-0C878BC6053F}"/>
              </a:ext>
            </a:extLst>
          </p:cNvPr>
          <p:cNvSpPr txBox="1">
            <a:spLocks/>
          </p:cNvSpPr>
          <p:nvPr/>
        </p:nvSpPr>
        <p:spPr>
          <a:xfrm>
            <a:off x="479209" y="5121972"/>
            <a:ext cx="7344875"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With students 1</a:t>
            </a:r>
            <a:r>
              <a:rPr kumimoji="0" lang="en-US" sz="2800" b="1" i="0" u="none" strike="noStrike" kern="1200" cap="none" spc="0" normalizeH="0" baseline="30000" noProof="0" dirty="0">
                <a:ln>
                  <a:noFill/>
                </a:ln>
                <a:solidFill>
                  <a:prstClr val="black"/>
                </a:solidFill>
                <a:effectLst/>
                <a:uLnTx/>
                <a:uFillTx/>
                <a:latin typeface="Calibri Light" panose="020F0302020204030204"/>
                <a:ea typeface="+mj-ea"/>
                <a:cs typeface="+mj-cs"/>
              </a:rPr>
              <a:t>st</a:t>
            </a: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 to 4</a:t>
            </a:r>
            <a:r>
              <a:rPr kumimoji="0" lang="en-US" sz="2800" b="1" i="0" u="none" strike="noStrike" kern="1200" cap="none" spc="0" normalizeH="0" baseline="30000" noProof="0" dirty="0">
                <a:ln>
                  <a:noFill/>
                </a:ln>
                <a:solidFill>
                  <a:prstClr val="black"/>
                </a:solidFill>
                <a:effectLst/>
                <a:uLnTx/>
                <a:uFillTx/>
                <a:latin typeface="Calibri Light" panose="020F0302020204030204"/>
                <a:ea typeface="+mj-ea"/>
                <a:cs typeface="+mj-cs"/>
              </a:rPr>
              <a:t>th</a:t>
            </a:r>
            <a:r>
              <a:rPr kumimoji="0" lang="en-US" sz="2800" b="1" i="0" u="none" strike="noStrike" kern="1200" cap="none" spc="0" normalizeH="0" baseline="0" noProof="0" dirty="0">
                <a:ln>
                  <a:noFill/>
                </a:ln>
                <a:solidFill>
                  <a:prstClr val="black"/>
                </a:solidFill>
                <a:effectLst/>
                <a:uLnTx/>
                <a:uFillTx/>
                <a:latin typeface="Calibri Light" panose="020F0302020204030204"/>
                <a:ea typeface="+mj-ea"/>
                <a:cs typeface="+mj-cs"/>
              </a:rPr>
              <a:t> years, 50-450/class, transfer students…</a:t>
            </a:r>
          </a:p>
        </p:txBody>
      </p:sp>
      <p:pic>
        <p:nvPicPr>
          <p:cNvPr id="10" name="Picture 9" descr="Whitney Duim giving a chemistry lecture to students in a large lecture hall.">
            <a:extLst>
              <a:ext uri="{FF2B5EF4-FFF2-40B4-BE49-F238E27FC236}">
                <a16:creationId xmlns:a16="http://schemas.microsoft.com/office/drawing/2014/main" id="{F5418BFC-968B-946E-C323-A93A860CCBDE}"/>
              </a:ext>
            </a:extLst>
          </p:cNvPr>
          <p:cNvPicPr>
            <a:picLocks noChangeAspect="1"/>
          </p:cNvPicPr>
          <p:nvPr/>
        </p:nvPicPr>
        <p:blipFill>
          <a:blip r:embed="rId3"/>
          <a:stretch>
            <a:fillRect/>
          </a:stretch>
        </p:blipFill>
        <p:spPr>
          <a:xfrm>
            <a:off x="5636083" y="1444339"/>
            <a:ext cx="5988707" cy="3376464"/>
          </a:xfrm>
          <a:prstGeom prst="rect">
            <a:avLst/>
          </a:prstGeom>
        </p:spPr>
      </p:pic>
      <p:sp>
        <p:nvSpPr>
          <p:cNvPr id="5" name="Footer Placeholder 4">
            <a:extLst>
              <a:ext uri="{FF2B5EF4-FFF2-40B4-BE49-F238E27FC236}">
                <a16:creationId xmlns:a16="http://schemas.microsoft.com/office/drawing/2014/main" id="{4D79D56A-3978-0334-55DC-335D5581D1CF}"/>
              </a:ext>
              <a:ext uri="{C183D7F6-B498-43B3-948B-1728B52AA6E4}">
                <adec:decorative xmlns:adec="http://schemas.microsoft.com/office/drawing/2017/decorative" val="1"/>
              </a:ext>
            </a:extLst>
          </p:cNvPr>
          <p:cNvSpPr>
            <a:spLocks noGrp="1"/>
          </p:cNvSpPr>
          <p:nvPr>
            <p:ph type="ftr" sz="quarter" idx="3"/>
          </p:nvPr>
        </p:nvSpPr>
        <p:spPr>
          <a:xfrm>
            <a:off x="9238592" y="6388703"/>
            <a:ext cx="2702728" cy="365125"/>
          </a:xfrm>
          <a:prstGeom prst="rect">
            <a:avLst/>
          </a:prstGeom>
        </p:spPr>
        <p:txBody>
          <a:bodyPr/>
          <a:lstStyle>
            <a:lvl1pPr algn="l">
              <a:defRPr sz="20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Whitney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Duim</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UC Davis</a:t>
            </a:r>
          </a:p>
        </p:txBody>
      </p:sp>
      <p:sp>
        <p:nvSpPr>
          <p:cNvPr id="4" name="Footer Placeholder 4">
            <a:extLst>
              <a:ext uri="{FF2B5EF4-FFF2-40B4-BE49-F238E27FC236}">
                <a16:creationId xmlns:a16="http://schemas.microsoft.com/office/drawing/2014/main" id="{62D21EC1-401E-12A2-AE67-85CCF5C8345A}"/>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8172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6C70DD3-7D4F-01A8-883D-7EF690B44932}"/>
              </a:ext>
            </a:extLst>
          </p:cNvPr>
          <p:cNvSpPr>
            <a:spLocks noGrp="1"/>
          </p:cNvSpPr>
          <p:nvPr>
            <p:ph type="title"/>
          </p:nvPr>
        </p:nvSpPr>
        <p:spPr/>
        <p:txBody>
          <a:bodyPr/>
          <a:lstStyle/>
          <a:p>
            <a:r>
              <a:rPr lang="en-US" dirty="0"/>
              <a:t>Goals</a:t>
            </a:r>
          </a:p>
        </p:txBody>
      </p:sp>
      <p:sp>
        <p:nvSpPr>
          <p:cNvPr id="5" name="Content Placeholder 4">
            <a:extLst>
              <a:ext uri="{FF2B5EF4-FFF2-40B4-BE49-F238E27FC236}">
                <a16:creationId xmlns:a16="http://schemas.microsoft.com/office/drawing/2014/main" id="{CEB32736-BC08-2AD4-B165-3C6807CF9A4D}"/>
              </a:ext>
            </a:extLst>
          </p:cNvPr>
          <p:cNvSpPr>
            <a:spLocks noGrp="1"/>
          </p:cNvSpPr>
          <p:nvPr>
            <p:ph idx="1"/>
          </p:nvPr>
        </p:nvSpPr>
        <p:spPr>
          <a:xfrm>
            <a:off x="624406" y="1348106"/>
            <a:ext cx="10943188" cy="4351338"/>
          </a:xfrm>
        </p:spPr>
        <p:txBody>
          <a:bodyPr>
            <a:normAutofit/>
          </a:bodyPr>
          <a:lstStyle/>
          <a:p>
            <a:pPr marL="0" indent="0">
              <a:buNone/>
            </a:pPr>
            <a:r>
              <a:rPr lang="en-US" sz="3200" dirty="0">
                <a:latin typeface="Calibri" panose="020F0502020204030204" pitchFamily="34" charset="0"/>
                <a:ea typeface="Aptos" panose="020B0004020202020204" pitchFamily="34" charset="0"/>
              </a:rPr>
              <a:t>S</a:t>
            </a:r>
            <a:r>
              <a:rPr lang="en-US" sz="3200" dirty="0">
                <a:effectLst/>
                <a:latin typeface="Calibri" panose="020F0502020204030204" pitchFamily="34" charset="0"/>
                <a:ea typeface="Aptos" panose="020B0004020202020204" pitchFamily="34" charset="0"/>
              </a:rPr>
              <a:t>upport the adoption of a growth mindset</a:t>
            </a:r>
          </a:p>
          <a:p>
            <a:pPr marL="0" indent="0">
              <a:buNone/>
            </a:pPr>
            <a:endParaRPr lang="en-US" sz="1000" dirty="0">
              <a:effectLst/>
              <a:latin typeface="Calibri" panose="020F0502020204030204" pitchFamily="34" charset="0"/>
              <a:ea typeface="Aptos" panose="020B0004020202020204" pitchFamily="34" charset="0"/>
            </a:endParaRPr>
          </a:p>
          <a:p>
            <a:pPr marL="0" indent="0">
              <a:buNone/>
            </a:pPr>
            <a:r>
              <a:rPr lang="en-US" sz="3200" dirty="0">
                <a:effectLst/>
                <a:latin typeface="Calibri" panose="020F0502020204030204" pitchFamily="34" charset="0"/>
                <a:ea typeface="Aptos" panose="020B0004020202020204" pitchFamily="34" charset="0"/>
              </a:rPr>
              <a:t>	Motivate students to keep practicing and use mistakes as 	learning opportunities</a:t>
            </a:r>
          </a:p>
          <a:p>
            <a:pPr marL="0" indent="0">
              <a:buNone/>
            </a:pPr>
            <a:endParaRPr lang="en-US" sz="1050" dirty="0">
              <a:latin typeface="Calibri" panose="020F0502020204030204" pitchFamily="34" charset="0"/>
              <a:ea typeface="Aptos" panose="020B0004020202020204" pitchFamily="34" charset="0"/>
            </a:endParaRPr>
          </a:p>
          <a:p>
            <a:pPr marL="0" indent="0">
              <a:buNone/>
            </a:pPr>
            <a:r>
              <a:rPr lang="en-US" sz="3200" dirty="0">
                <a:latin typeface="Calibri" panose="020F0502020204030204" pitchFamily="34" charset="0"/>
                <a:ea typeface="Aptos" panose="020B0004020202020204" pitchFamily="34" charset="0"/>
              </a:rPr>
              <a:t>		N</a:t>
            </a:r>
            <a:r>
              <a:rPr lang="en-US" sz="3200" dirty="0">
                <a:effectLst/>
                <a:latin typeface="Calibri" panose="020F0502020204030204" pitchFamily="34" charset="0"/>
                <a:ea typeface="Aptos" panose="020B0004020202020204" pitchFamily="34" charset="0"/>
              </a:rPr>
              <a:t>ormalize the challenge of learning difficult 	concepts 		and making mistakes</a:t>
            </a:r>
            <a:endParaRPr lang="en-US" sz="3200" dirty="0"/>
          </a:p>
        </p:txBody>
      </p:sp>
      <p:sp>
        <p:nvSpPr>
          <p:cNvPr id="4" name="Footer Placeholder 4">
            <a:extLst>
              <a:ext uri="{FF2B5EF4-FFF2-40B4-BE49-F238E27FC236}">
                <a16:creationId xmlns:a16="http://schemas.microsoft.com/office/drawing/2014/main" id="{A751296E-CDCE-9A45-0E45-3BF0C0B36C2F}"/>
              </a:ext>
              <a:ext uri="{C183D7F6-B498-43B3-948B-1728B52AA6E4}">
                <adec:decorative xmlns:adec="http://schemas.microsoft.com/office/drawing/2017/decorative" val="1"/>
              </a:ext>
            </a:extLst>
          </p:cNvPr>
          <p:cNvSpPr>
            <a:spLocks noGrp="1"/>
          </p:cNvSpPr>
          <p:nvPr>
            <p:ph type="ftr" sz="quarter" idx="3"/>
          </p:nvPr>
        </p:nvSpPr>
        <p:spPr>
          <a:prstGeom prst="rect">
            <a:avLst/>
          </a:prstGeom>
        </p:spPr>
        <p:txBody>
          <a:bodyPr/>
          <a:lstStyle>
            <a:lvl1pPr algn="l">
              <a:defRPr sz="2000"/>
            </a:lvl1pPr>
          </a:lstStyle>
          <a:p>
            <a:r>
              <a:rPr lang="en-US" dirty="0"/>
              <a:t>Whitney </a:t>
            </a:r>
            <a:r>
              <a:rPr lang="en-US" dirty="0" err="1"/>
              <a:t>Duim</a:t>
            </a:r>
            <a:r>
              <a:rPr lang="en-US" dirty="0"/>
              <a:t>, UC Davis</a:t>
            </a:r>
          </a:p>
        </p:txBody>
      </p:sp>
      <p:sp>
        <p:nvSpPr>
          <p:cNvPr id="7" name="Alternate Process 6">
            <a:extLst>
              <a:ext uri="{FF2B5EF4-FFF2-40B4-BE49-F238E27FC236}">
                <a16:creationId xmlns:a16="http://schemas.microsoft.com/office/drawing/2014/main" id="{AC2AB779-5DB0-4C50-1030-E49A514432E7}"/>
              </a:ext>
            </a:extLst>
          </p:cNvPr>
          <p:cNvSpPr/>
          <p:nvPr/>
        </p:nvSpPr>
        <p:spPr>
          <a:xfrm>
            <a:off x="444685" y="4856548"/>
            <a:ext cx="3503404" cy="1009831"/>
          </a:xfrm>
          <a:prstGeom prst="flowChartAlternate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noFill/>
            <a:prstDash val="solid"/>
          </a:ln>
          <a:effectLst>
            <a:outerShdw blurRad="40000" dist="23000" dir="5400000" rotWithShape="0">
              <a:srgbClr val="000000">
                <a:alpha val="35000"/>
              </a:srgbClr>
            </a:outerShdw>
          </a:effectLst>
        </p:spPr>
        <p:txBody>
          <a:bodyPr rtlCol="0" anchor="ctr"/>
          <a:lstStyle/>
          <a:p>
            <a:pPr marL="9525" lvl="1" indent="0" algn="ctr">
              <a:buNone/>
            </a:pPr>
            <a:r>
              <a:rPr lang="en-US" sz="2800" dirty="0"/>
              <a:t>Messaging</a:t>
            </a:r>
            <a:endParaRPr kumimoji="0" lang="en-US" sz="18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Alternate Process 7">
            <a:extLst>
              <a:ext uri="{FF2B5EF4-FFF2-40B4-BE49-F238E27FC236}">
                <a16:creationId xmlns:a16="http://schemas.microsoft.com/office/drawing/2014/main" id="{FBC60818-0DB7-8125-D6B3-384947AC7E9A}"/>
              </a:ext>
            </a:extLst>
          </p:cNvPr>
          <p:cNvSpPr/>
          <p:nvPr/>
        </p:nvSpPr>
        <p:spPr>
          <a:xfrm>
            <a:off x="4096006" y="4856548"/>
            <a:ext cx="3696675" cy="1009830"/>
          </a:xfrm>
          <a:prstGeom prst="flowChartAlternateProcess">
            <a:avLst/>
          </a:prstGeom>
          <a:gradFill flip="none" rotWithShape="1">
            <a:gsLst>
              <a:gs pos="0">
                <a:srgbClr val="9BBB59"/>
              </a:gs>
              <a:gs pos="100000">
                <a:srgbClr val="9BBB59">
                  <a:lumMod val="40000"/>
                  <a:lumOff val="60000"/>
                </a:srgbClr>
              </a:gs>
            </a:gsLst>
            <a:lin ang="16200000" scaled="0"/>
            <a:tileRect/>
          </a:gradFill>
          <a:ln w="9525" cap="flat" cmpd="sng" algn="ctr">
            <a:noFill/>
            <a:prstDash val="solid"/>
          </a:ln>
          <a:effectLst>
            <a:outerShdw blurRad="40000" dist="23000" dir="5400000" rotWithShape="0">
              <a:srgbClr val="000000">
                <a:alpha val="35000"/>
              </a:srgbClr>
            </a:outerShdw>
          </a:effectLst>
        </p:spPr>
        <p:txBody>
          <a:bodyPr rtlCol="0" anchor="ctr"/>
          <a:lstStyle/>
          <a:p>
            <a:pPr lvl="0" algn="ctr"/>
            <a:r>
              <a:rPr lang="en-US" sz="2800" dirty="0"/>
              <a:t>Classroom practices</a:t>
            </a:r>
          </a:p>
        </p:txBody>
      </p:sp>
      <p:sp>
        <p:nvSpPr>
          <p:cNvPr id="9" name="Alternate Process 8">
            <a:extLst>
              <a:ext uri="{FF2B5EF4-FFF2-40B4-BE49-F238E27FC236}">
                <a16:creationId xmlns:a16="http://schemas.microsoft.com/office/drawing/2014/main" id="{23336D16-378E-9602-FDCE-7638EBE9ADBE}"/>
              </a:ext>
            </a:extLst>
          </p:cNvPr>
          <p:cNvSpPr/>
          <p:nvPr/>
        </p:nvSpPr>
        <p:spPr>
          <a:xfrm>
            <a:off x="7940598" y="4856548"/>
            <a:ext cx="3784823" cy="1009831"/>
          </a:xfrm>
          <a:prstGeom prst="flowChartAlternateProcess">
            <a:avLst/>
          </a:prstGeom>
          <a:gradFill rotWithShape="1">
            <a:gsLst>
              <a:gs pos="0">
                <a:schemeClr val="accent2"/>
              </a:gs>
              <a:gs pos="100000">
                <a:schemeClr val="accent2">
                  <a:lumMod val="40000"/>
                  <a:lumOff val="60000"/>
                </a:schemeClr>
              </a:gs>
            </a:gsLst>
            <a:lin ang="16200000" scaled="0"/>
          </a:gradFill>
          <a:ln w="9525" cap="flat" cmpd="sng" algn="ctr">
            <a:noFill/>
            <a:prstDash val="solid"/>
          </a:ln>
          <a:effectLst>
            <a:outerShdw blurRad="40000" dist="23000" dir="5400000" rotWithShape="0">
              <a:srgbClr val="000000">
                <a:alpha val="35000"/>
              </a:srgbClr>
            </a:outerShdw>
          </a:effectLst>
        </p:spPr>
        <p:txBody>
          <a:bodyPr rtlCol="0" anchor="ctr"/>
          <a:lstStyle/>
          <a:p>
            <a:pPr marL="9525" lvl="1" indent="0" algn="ctr">
              <a:buNone/>
            </a:pPr>
            <a:r>
              <a:rPr lang="en-US" sz="2800" dirty="0"/>
              <a:t>Educational technology</a:t>
            </a:r>
            <a:endParaRPr kumimoji="0" lang="en-US" sz="1800" b="0" i="0" u="none" strike="noStrike" kern="0" cap="none" spc="0" normalizeH="0" baseline="0" noProof="0" dirty="0">
              <a:ln>
                <a:noFill/>
              </a:ln>
              <a:solidFill>
                <a:srgbClr val="000000"/>
              </a:solidFill>
              <a:effectLst/>
              <a:uLnTx/>
              <a:uFillTx/>
              <a:latin typeface="Arial"/>
              <a:ea typeface="+mn-ea"/>
              <a:cs typeface="+mn-cs"/>
            </a:endParaRPr>
          </a:p>
        </p:txBody>
      </p:sp>
      <p:sp>
        <p:nvSpPr>
          <p:cNvPr id="2" name="Footer Placeholder 4">
            <a:extLst>
              <a:ext uri="{FF2B5EF4-FFF2-40B4-BE49-F238E27FC236}">
                <a16:creationId xmlns:a16="http://schemas.microsoft.com/office/drawing/2014/main" id="{2DB7E238-6C92-235A-37B4-5D6A085EF5A3}"/>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35738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7E112D0E-68E8-2154-4106-9E5C627E7536}"/>
            </a:ext>
          </a:extLst>
        </p:cNvPr>
        <p:cNvGrpSpPr/>
        <p:nvPr/>
      </p:nvGrpSpPr>
      <p:grpSpPr>
        <a:xfrm>
          <a:off x="0" y="0"/>
          <a:ext cx="0" cy="0"/>
          <a:chOff x="0" y="0"/>
          <a:chExt cx="0" cy="0"/>
        </a:xfrm>
      </p:grpSpPr>
      <p:sp>
        <p:nvSpPr>
          <p:cNvPr id="3" name="Google Shape;75;p15">
            <a:extLst>
              <a:ext uri="{FF2B5EF4-FFF2-40B4-BE49-F238E27FC236}">
                <a16:creationId xmlns:a16="http://schemas.microsoft.com/office/drawing/2014/main" id="{7EEFB2CB-4B25-BA2B-29F9-102D70E3BFBE}"/>
              </a:ext>
            </a:extLst>
          </p:cNvPr>
          <p:cNvSpPr txBox="1"/>
          <p:nvPr/>
        </p:nvSpPr>
        <p:spPr>
          <a:xfrm>
            <a:off x="321838" y="270310"/>
            <a:ext cx="4453200" cy="677078"/>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Calibri" panose="020F0502020204030204"/>
                <a:ea typeface="Proxima Nova"/>
                <a:cs typeface="Proxima Nova"/>
                <a:sym typeface="Proxima Nova"/>
              </a:rPr>
              <a:t>Two years ago…</a:t>
            </a:r>
            <a:endParaRPr kumimoji="0" sz="3200" b="0" i="0" u="none" strike="noStrike" kern="1200" cap="none" spc="0" normalizeH="0" baseline="0" noProof="0" dirty="0">
              <a:ln>
                <a:noFill/>
              </a:ln>
              <a:solidFill>
                <a:prstClr val="black"/>
              </a:solidFill>
              <a:effectLst/>
              <a:uLnTx/>
              <a:uFillTx/>
              <a:latin typeface="Calibri" panose="020F0502020204030204"/>
              <a:ea typeface="Proxima Nova"/>
              <a:cs typeface="Proxima Nova"/>
              <a:sym typeface="Proxima Nova"/>
            </a:endParaRPr>
          </a:p>
        </p:txBody>
      </p:sp>
      <p:sp>
        <p:nvSpPr>
          <p:cNvPr id="2" name="Google Shape;75;p15">
            <a:extLst>
              <a:ext uri="{FF2B5EF4-FFF2-40B4-BE49-F238E27FC236}">
                <a16:creationId xmlns:a16="http://schemas.microsoft.com/office/drawing/2014/main" id="{F04DE6A2-FF53-8803-55CE-B6CD2AD86374}"/>
              </a:ext>
            </a:extLst>
          </p:cNvPr>
          <p:cNvSpPr txBox="1"/>
          <p:nvPr/>
        </p:nvSpPr>
        <p:spPr>
          <a:xfrm>
            <a:off x="4083941" y="270310"/>
            <a:ext cx="4453200" cy="677078"/>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Calibri" panose="020F0502020204030204"/>
                <a:ea typeface="Proxima Nova"/>
                <a:cs typeface="Proxima Nova"/>
                <a:sym typeface="Proxima Nova"/>
              </a:rPr>
              <a:t>SITT 2024 </a:t>
            </a:r>
            <a:endParaRPr kumimoji="0" sz="3200" b="0" i="0" u="none" strike="noStrike" kern="1200" cap="none" spc="0" normalizeH="0" baseline="0" noProof="0" dirty="0">
              <a:ln>
                <a:noFill/>
              </a:ln>
              <a:solidFill>
                <a:prstClr val="black"/>
              </a:solidFill>
              <a:effectLst/>
              <a:uLnTx/>
              <a:uFillTx/>
              <a:latin typeface="Calibri" panose="020F0502020204030204"/>
              <a:ea typeface="Proxima Nova"/>
              <a:cs typeface="Proxima Nova"/>
              <a:sym typeface="Proxima Nova"/>
            </a:endParaRPr>
          </a:p>
        </p:txBody>
      </p:sp>
      <p:sp>
        <p:nvSpPr>
          <p:cNvPr id="7" name="Google Shape;76;p15">
            <a:extLst>
              <a:ext uri="{FF2B5EF4-FFF2-40B4-BE49-F238E27FC236}">
                <a16:creationId xmlns:a16="http://schemas.microsoft.com/office/drawing/2014/main" id="{C869F3EC-3D62-363A-D935-3604936C498B}"/>
              </a:ext>
            </a:extLst>
          </p:cNvPr>
          <p:cNvSpPr txBox="1">
            <a:spLocks noGrp="1"/>
          </p:cNvSpPr>
          <p:nvPr>
            <p:ph type="title" idx="4294967295"/>
          </p:nvPr>
        </p:nvSpPr>
        <p:spPr>
          <a:xfrm>
            <a:off x="530844" y="947388"/>
            <a:ext cx="10794653" cy="1292631"/>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Fostering a growth mindset with educational technology, classroom practices, and consistent messaging </a:t>
            </a:r>
            <a:endParaRPr kumimoji="0" lang="en-US" sz="3600" b="0" i="0" u="none" strike="noStrike" kern="1200" cap="none" spc="0" normalizeH="0" baseline="0" noProof="0" dirty="0">
              <a:ln>
                <a:noFill/>
              </a:ln>
              <a:solidFill>
                <a:prstClr val="black"/>
              </a:solidFill>
              <a:effectLst/>
              <a:uLnTx/>
              <a:uFillTx/>
              <a:latin typeface="Calibri" panose="020F0502020204030204"/>
              <a:ea typeface="Proxima Nova Semibold"/>
              <a:cs typeface="Proxima Nova Semibold"/>
              <a:sym typeface="Proxima Nova Semibold"/>
            </a:endParaRPr>
          </a:p>
        </p:txBody>
      </p:sp>
      <p:pic>
        <p:nvPicPr>
          <p:cNvPr id="12" name="Picture 11" descr="Student feedback suggesting extra credit for previously incorrect exam answers to encourage a growth mindset for their next quiz.">
            <a:extLst>
              <a:ext uri="{FF2B5EF4-FFF2-40B4-BE49-F238E27FC236}">
                <a16:creationId xmlns:a16="http://schemas.microsoft.com/office/drawing/2014/main" id="{BFE58970-1A64-79E9-6EBC-D9373E6ED89F}"/>
              </a:ext>
            </a:extLst>
          </p:cNvPr>
          <p:cNvPicPr>
            <a:picLocks noChangeAspect="1"/>
          </p:cNvPicPr>
          <p:nvPr/>
        </p:nvPicPr>
        <p:blipFill>
          <a:blip r:embed="rId3"/>
          <a:stretch>
            <a:fillRect/>
          </a:stretch>
        </p:blipFill>
        <p:spPr>
          <a:xfrm>
            <a:off x="2209800" y="2355911"/>
            <a:ext cx="7772400" cy="4032792"/>
          </a:xfrm>
          <a:prstGeom prst="rect">
            <a:avLst/>
          </a:prstGeom>
          <a:ln>
            <a:solidFill>
              <a:schemeClr val="tx1">
                <a:lumMod val="50000"/>
                <a:lumOff val="50000"/>
              </a:schemeClr>
            </a:solidFill>
          </a:ln>
        </p:spPr>
      </p:pic>
      <p:sp>
        <p:nvSpPr>
          <p:cNvPr id="6" name="Footer Placeholder 4">
            <a:extLst>
              <a:ext uri="{FF2B5EF4-FFF2-40B4-BE49-F238E27FC236}">
                <a16:creationId xmlns:a16="http://schemas.microsoft.com/office/drawing/2014/main" id="{44AC90D3-0ACF-9316-8BC8-3528AF252F87}"/>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4</a:t>
            </a:fld>
            <a:endParaRPr lang="en-US" dirty="0">
              <a:solidFill>
                <a:prstClr val="black"/>
              </a:solidFill>
              <a:latin typeface="Calibri" panose="020F0502020204030204"/>
            </a:endParaRPr>
          </a:p>
        </p:txBody>
      </p:sp>
      <p:sp>
        <p:nvSpPr>
          <p:cNvPr id="4" name="Footer Placeholder 4">
            <a:extLst>
              <a:ext uri="{FF2B5EF4-FFF2-40B4-BE49-F238E27FC236}">
                <a16:creationId xmlns:a16="http://schemas.microsoft.com/office/drawing/2014/main" id="{18DBCB2B-6738-BDE5-DFAC-DF24962E54E9}"/>
              </a:ext>
              <a:ext uri="{C183D7F6-B498-43B3-948B-1728B52AA6E4}">
                <adec:decorative xmlns:adec="http://schemas.microsoft.com/office/drawing/2017/decorative" val="1"/>
              </a:ext>
            </a:extLst>
          </p:cNvPr>
          <p:cNvSpPr txBox="1">
            <a:spLocks/>
          </p:cNvSpPr>
          <p:nvPr/>
        </p:nvSpPr>
        <p:spPr>
          <a:xfrm>
            <a:off x="9238592" y="64141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Whitney Duim, UC Davis</a:t>
            </a:r>
            <a:endParaRPr lang="en-US" dirty="0"/>
          </a:p>
        </p:txBody>
      </p:sp>
    </p:spTree>
    <p:extLst>
      <p:ext uri="{BB962C8B-B14F-4D97-AF65-F5344CB8AC3E}">
        <p14:creationId xmlns:p14="http://schemas.microsoft.com/office/powerpoint/2010/main" val="169594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4EB302-7D5F-50C8-A78A-4BA5495DB809}"/>
              </a:ext>
            </a:extLst>
          </p:cNvPr>
          <p:cNvSpPr>
            <a:spLocks noGrp="1"/>
          </p:cNvSpPr>
          <p:nvPr>
            <p:ph type="title"/>
          </p:nvPr>
        </p:nvSpPr>
        <p:spPr/>
        <p:txBody>
          <a:bodyPr/>
          <a:lstStyle/>
          <a:p>
            <a:r>
              <a:rPr lang="en-US" dirty="0"/>
              <a:t>Exam wrappers</a:t>
            </a:r>
          </a:p>
        </p:txBody>
      </p:sp>
      <p:sp>
        <p:nvSpPr>
          <p:cNvPr id="6" name="Content Placeholder 5">
            <a:extLst>
              <a:ext uri="{FF2B5EF4-FFF2-40B4-BE49-F238E27FC236}">
                <a16:creationId xmlns:a16="http://schemas.microsoft.com/office/drawing/2014/main" id="{BF3AB6D5-7D23-FEB4-ECD6-3959F9F65587}"/>
              </a:ext>
            </a:extLst>
          </p:cNvPr>
          <p:cNvSpPr>
            <a:spLocks noGrp="1"/>
          </p:cNvSpPr>
          <p:nvPr>
            <p:ph idx="1"/>
          </p:nvPr>
        </p:nvSpPr>
        <p:spPr>
          <a:xfrm>
            <a:off x="606706" y="1674622"/>
            <a:ext cx="10515600" cy="1111169"/>
          </a:xfrm>
        </p:spPr>
        <p:txBody>
          <a:bodyPr>
            <a:normAutofit/>
          </a:bodyPr>
          <a:lstStyle/>
          <a:p>
            <a:pPr marL="0" indent="0">
              <a:buNone/>
            </a:pPr>
            <a:r>
              <a:rPr lang="en-US" sz="2800" dirty="0"/>
              <a:t>Activity: students reflect on exam performance</a:t>
            </a:r>
            <a:br>
              <a:rPr lang="en-US" sz="2800" dirty="0"/>
            </a:br>
            <a:r>
              <a:rPr lang="en-US" sz="2800" dirty="0"/>
              <a:t>and effectiveness of exam preparation</a:t>
            </a:r>
          </a:p>
          <a:p>
            <a:pPr marL="0" indent="0">
              <a:buNone/>
            </a:pPr>
            <a:endParaRPr lang="en-US" dirty="0"/>
          </a:p>
          <a:p>
            <a:pPr marL="0" indent="0">
              <a:buNone/>
            </a:pPr>
            <a:endParaRPr lang="en-US" dirty="0"/>
          </a:p>
        </p:txBody>
      </p:sp>
      <p:pic>
        <p:nvPicPr>
          <p:cNvPr id="8" name="Picture 7" descr="A multiple choice exam in wrapping paper.">
            <a:extLst>
              <a:ext uri="{FF2B5EF4-FFF2-40B4-BE49-F238E27FC236}">
                <a16:creationId xmlns:a16="http://schemas.microsoft.com/office/drawing/2014/main" id="{848A6B12-D6D0-5170-0E97-36F5B8271BF2}"/>
              </a:ext>
            </a:extLst>
          </p:cNvPr>
          <p:cNvPicPr>
            <a:picLocks noChangeAspect="1"/>
          </p:cNvPicPr>
          <p:nvPr/>
        </p:nvPicPr>
        <p:blipFill>
          <a:blip r:embed="rId3"/>
          <a:stretch>
            <a:fillRect/>
          </a:stretch>
        </p:blipFill>
        <p:spPr>
          <a:xfrm>
            <a:off x="7937813" y="1342231"/>
            <a:ext cx="3184493" cy="2122995"/>
          </a:xfrm>
          <a:prstGeom prst="rect">
            <a:avLst/>
          </a:prstGeom>
        </p:spPr>
      </p:pic>
      <p:pic>
        <p:nvPicPr>
          <p:cNvPr id="2" name="Picture 1" descr="Cover of How Learning Works book.">
            <a:extLst>
              <a:ext uri="{FF2B5EF4-FFF2-40B4-BE49-F238E27FC236}">
                <a16:creationId xmlns:a16="http://schemas.microsoft.com/office/drawing/2014/main" id="{AB7735FA-0163-2CE7-44FE-1681EB1B25DA}"/>
              </a:ext>
            </a:extLst>
          </p:cNvPr>
          <p:cNvPicPr>
            <a:picLocks noChangeAspect="1"/>
          </p:cNvPicPr>
          <p:nvPr/>
        </p:nvPicPr>
        <p:blipFill>
          <a:blip r:embed="rId4"/>
          <a:stretch>
            <a:fillRect/>
          </a:stretch>
        </p:blipFill>
        <p:spPr>
          <a:xfrm>
            <a:off x="375842" y="3343957"/>
            <a:ext cx="1835999" cy="2715974"/>
          </a:xfrm>
          <a:prstGeom prst="rect">
            <a:avLst/>
          </a:prstGeom>
        </p:spPr>
      </p:pic>
      <p:sp>
        <p:nvSpPr>
          <p:cNvPr id="10" name="TextBox 9">
            <a:extLst>
              <a:ext uri="{FF2B5EF4-FFF2-40B4-BE49-F238E27FC236}">
                <a16:creationId xmlns:a16="http://schemas.microsoft.com/office/drawing/2014/main" id="{5ACE9825-EEA7-73E9-CFD4-CCB72622496F}"/>
              </a:ext>
            </a:extLst>
          </p:cNvPr>
          <p:cNvSpPr txBox="1"/>
          <p:nvPr/>
        </p:nvSpPr>
        <p:spPr>
          <a:xfrm>
            <a:off x="2383867" y="3343957"/>
            <a:ext cx="9557453" cy="2800767"/>
          </a:xfrm>
          <a:prstGeom prst="rect">
            <a:avLst/>
          </a:prstGeom>
          <a:noFill/>
        </p:spPr>
        <p:txBody>
          <a:bodyPr wrap="square">
            <a:spAutoFit/>
          </a:bodyPr>
          <a:lstStyle/>
          <a:p>
            <a:pPr marL="0" indent="0">
              <a:buNone/>
            </a:pPr>
            <a:r>
              <a:rPr lang="en-US" sz="2200" dirty="0"/>
              <a:t>Exam wrapper adapted from:</a:t>
            </a:r>
          </a:p>
          <a:p>
            <a:pPr marL="0" indent="0">
              <a:buNone/>
            </a:pPr>
            <a:r>
              <a:rPr lang="en-US" sz="2200" dirty="0"/>
              <a:t>(1) Lovett, M. C., </a:t>
            </a:r>
            <a:r>
              <a:rPr lang="en-US" sz="2200" i="1" dirty="0"/>
              <a:t>et al.</a:t>
            </a:r>
            <a:r>
              <a:rPr lang="en-US" sz="2200" dirty="0"/>
              <a:t> (2023). </a:t>
            </a:r>
            <a:r>
              <a:rPr lang="en-US" sz="2200" i="1" dirty="0"/>
              <a:t>How learning works: Eight research-based principles for smart teaching</a:t>
            </a:r>
            <a:r>
              <a:rPr lang="en-US" sz="2200" dirty="0"/>
              <a:t>. John Wiley &amp; Sons, Inc.</a:t>
            </a:r>
            <a:br>
              <a:rPr lang="en-US" sz="2200" dirty="0"/>
            </a:br>
            <a:br>
              <a:rPr lang="en-US" sz="2200" dirty="0"/>
            </a:br>
            <a:r>
              <a:rPr lang="en-US" sz="2200" dirty="0"/>
              <a:t>(2) Lovett, M. C. (2013). Make exams worth more than the grade: Using exam wrappers to promote metacognition. In M. Kaplan, </a:t>
            </a:r>
            <a:r>
              <a:rPr lang="en-US" sz="2200" i="1" dirty="0"/>
              <a:t>et al.</a:t>
            </a:r>
            <a:r>
              <a:rPr lang="en-US" sz="2200" dirty="0"/>
              <a:t> (Eds.), </a:t>
            </a:r>
            <a:r>
              <a:rPr lang="en-US" sz="2200" i="1" dirty="0"/>
              <a:t>Using reflection and metacognition to improve student learning: Across the disciplines, across the academy</a:t>
            </a:r>
            <a:r>
              <a:rPr lang="en-US" sz="2200" dirty="0"/>
              <a:t> (pp. 18-52). Sterling, VA: Stylus.</a:t>
            </a:r>
          </a:p>
        </p:txBody>
      </p:sp>
      <p:sp>
        <p:nvSpPr>
          <p:cNvPr id="5" name="Footer Placeholder 4">
            <a:extLst>
              <a:ext uri="{FF2B5EF4-FFF2-40B4-BE49-F238E27FC236}">
                <a16:creationId xmlns:a16="http://schemas.microsoft.com/office/drawing/2014/main" id="{BEF1DEDE-2BA4-9119-D159-206EB42B8C67}"/>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prstClr val="black"/>
                </a:solidFill>
                <a:latin typeface="Calibri" panose="020F0502020204030204"/>
              </a:rPr>
              <a:t>5</a:t>
            </a:r>
          </a:p>
        </p:txBody>
      </p:sp>
      <p:sp>
        <p:nvSpPr>
          <p:cNvPr id="4" name="Footer Placeholder 3">
            <a:extLst>
              <a:ext uri="{FF2B5EF4-FFF2-40B4-BE49-F238E27FC236}">
                <a16:creationId xmlns:a16="http://schemas.microsoft.com/office/drawing/2014/main" id="{56F3569D-AC68-91EE-8B71-631A33E62122}"/>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Whitney </a:t>
            </a:r>
            <a:r>
              <a:rPr lang="en-US" dirty="0" err="1"/>
              <a:t>Duim</a:t>
            </a:r>
            <a:r>
              <a:rPr lang="en-US" dirty="0"/>
              <a:t>, UC Davis</a:t>
            </a:r>
          </a:p>
        </p:txBody>
      </p:sp>
    </p:spTree>
    <p:extLst>
      <p:ext uri="{BB962C8B-B14F-4D97-AF65-F5344CB8AC3E}">
        <p14:creationId xmlns:p14="http://schemas.microsoft.com/office/powerpoint/2010/main" val="2909413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57BB98-EE25-8B03-0D82-FB58CC863DCB}"/>
              </a:ext>
            </a:extLst>
          </p:cNvPr>
          <p:cNvSpPr>
            <a:spLocks noGrp="1"/>
          </p:cNvSpPr>
          <p:nvPr>
            <p:ph type="title"/>
          </p:nvPr>
        </p:nvSpPr>
        <p:spPr/>
        <p:txBody>
          <a:bodyPr/>
          <a:lstStyle/>
          <a:p>
            <a:r>
              <a:rPr lang="en-US" dirty="0"/>
              <a:t>Why use exam wrappers?</a:t>
            </a:r>
          </a:p>
        </p:txBody>
      </p:sp>
      <p:sp>
        <p:nvSpPr>
          <p:cNvPr id="2" name="Content Placeholder 1">
            <a:extLst>
              <a:ext uri="{FF2B5EF4-FFF2-40B4-BE49-F238E27FC236}">
                <a16:creationId xmlns:a16="http://schemas.microsoft.com/office/drawing/2014/main" id="{9C57A3B9-308F-43F7-DB36-5F989EE11592}"/>
              </a:ext>
            </a:extLst>
          </p:cNvPr>
          <p:cNvSpPr>
            <a:spLocks noGrp="1"/>
          </p:cNvSpPr>
          <p:nvPr>
            <p:ph idx="1"/>
          </p:nvPr>
        </p:nvSpPr>
        <p:spPr>
          <a:xfrm>
            <a:off x="838200" y="1555108"/>
            <a:ext cx="10515600" cy="4351338"/>
          </a:xfrm>
        </p:spPr>
        <p:txBody>
          <a:bodyPr>
            <a:normAutofit/>
          </a:bodyPr>
          <a:lstStyle/>
          <a:p>
            <a:pPr marL="514350" indent="-514350">
              <a:buAutoNum type="arabicParenBoth"/>
            </a:pPr>
            <a:r>
              <a:rPr lang="en-US" sz="2800" dirty="0"/>
              <a:t>Motivate students to look more carefully at their exam preparation and performance, and also at the exam answer key.</a:t>
            </a:r>
          </a:p>
          <a:p>
            <a:pPr marL="514350" indent="-514350">
              <a:buAutoNum type="arabicParenBoth"/>
            </a:pPr>
            <a:endParaRPr lang="en-US" sz="2800" dirty="0"/>
          </a:p>
          <a:p>
            <a:pPr marL="514350" indent="-514350">
              <a:buNone/>
            </a:pPr>
            <a:r>
              <a:rPr lang="en-US" sz="2800" dirty="0"/>
              <a:t>(2) Guide students to identify preparation strategies that will help them to perform well on exams and that are an efficient use of their limited time, and identify (and stop) preparation strategies that are not helpful and are inefficient uses of their time.</a:t>
            </a:r>
          </a:p>
          <a:p>
            <a:pPr marL="0" indent="0">
              <a:buNone/>
            </a:pPr>
            <a:endParaRPr lang="en-US" sz="2800" dirty="0"/>
          </a:p>
          <a:p>
            <a:pPr marL="0" indent="0">
              <a:buNone/>
            </a:pPr>
            <a:r>
              <a:rPr lang="en-US" sz="2800" dirty="0"/>
              <a:t>(3) Support the adoption of a growth mindset by students.</a:t>
            </a:r>
          </a:p>
        </p:txBody>
      </p:sp>
      <p:sp>
        <p:nvSpPr>
          <p:cNvPr id="4" name="Footer Placeholder 3">
            <a:extLst>
              <a:ext uri="{FF2B5EF4-FFF2-40B4-BE49-F238E27FC236}">
                <a16:creationId xmlns:a16="http://schemas.microsoft.com/office/drawing/2014/main" id="{976EE30C-BA29-8534-9D5E-B4F396ACC03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Whitney Duim, UC Davis</a:t>
            </a:r>
            <a:endParaRPr lang="en-US" dirty="0"/>
          </a:p>
        </p:txBody>
      </p:sp>
      <p:sp>
        <p:nvSpPr>
          <p:cNvPr id="6" name="Footer Placeholder 4">
            <a:extLst>
              <a:ext uri="{FF2B5EF4-FFF2-40B4-BE49-F238E27FC236}">
                <a16:creationId xmlns:a16="http://schemas.microsoft.com/office/drawing/2014/main" id="{3E252AA8-47A4-B1B4-CA09-8C2BD4B67B60}"/>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085720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BC2C6-C3CF-9270-C266-78710620C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73FE16-939B-E169-EA7C-5D7E03E8DD06}"/>
              </a:ext>
            </a:extLst>
          </p:cNvPr>
          <p:cNvSpPr>
            <a:spLocks noGrp="1"/>
          </p:cNvSpPr>
          <p:nvPr>
            <p:ph type="title"/>
          </p:nvPr>
        </p:nvSpPr>
        <p:spPr/>
        <p:txBody>
          <a:bodyPr/>
          <a:lstStyle/>
          <a:p>
            <a:r>
              <a:rPr lang="en-US" dirty="0"/>
              <a:t>Implementation</a:t>
            </a:r>
          </a:p>
        </p:txBody>
      </p:sp>
      <p:sp>
        <p:nvSpPr>
          <p:cNvPr id="3" name="TextBox 2">
            <a:extLst>
              <a:ext uri="{FF2B5EF4-FFF2-40B4-BE49-F238E27FC236}">
                <a16:creationId xmlns:a16="http://schemas.microsoft.com/office/drawing/2014/main" id="{E19468EE-E039-4171-4679-0F7A48AEDAC5}"/>
              </a:ext>
            </a:extLst>
          </p:cNvPr>
          <p:cNvSpPr txBox="1"/>
          <p:nvPr/>
        </p:nvSpPr>
        <p:spPr>
          <a:xfrm>
            <a:off x="520876" y="1643745"/>
            <a:ext cx="10225531" cy="4093428"/>
          </a:xfrm>
          <a:prstGeom prst="rect">
            <a:avLst/>
          </a:prstGeom>
          <a:noFill/>
        </p:spPr>
        <p:txBody>
          <a:bodyPr wrap="square">
            <a:spAutoFit/>
          </a:bodyPr>
          <a:lstStyle/>
          <a:p>
            <a:pPr marL="0" indent="0">
              <a:buNone/>
            </a:pPr>
            <a:r>
              <a:rPr lang="en-US" sz="2600" dirty="0"/>
              <a:t>Physical Chemistry CHE 107A F2024:</a:t>
            </a:r>
            <a:br>
              <a:rPr lang="en-US" sz="2600" dirty="0"/>
            </a:br>
            <a:r>
              <a:rPr lang="en-US" sz="2600" dirty="0"/>
              <a:t>	Quiz 2</a:t>
            </a:r>
          </a:p>
          <a:p>
            <a:pPr marL="0" indent="0">
              <a:buNone/>
            </a:pPr>
            <a:r>
              <a:rPr lang="en-US" sz="2600" dirty="0"/>
              <a:t>General Chemistry CHE 2B W2025, S2025,</a:t>
            </a:r>
            <a:br>
              <a:rPr lang="en-US" sz="2600" dirty="0"/>
            </a:br>
            <a:r>
              <a:rPr lang="en-US" sz="2600" dirty="0"/>
              <a:t>	</a:t>
            </a:r>
            <a:r>
              <a:rPr lang="en-US" sz="2600" b="1" dirty="0"/>
              <a:t>S2026</a:t>
            </a:r>
            <a:r>
              <a:rPr lang="en-US" sz="2600" dirty="0"/>
              <a:t>:</a:t>
            </a:r>
            <a:r>
              <a:rPr lang="en-US" sz="2600" b="1" dirty="0"/>
              <a:t> </a:t>
            </a:r>
            <a:r>
              <a:rPr lang="en-US" sz="2600" dirty="0"/>
              <a:t>Exam 1</a:t>
            </a:r>
          </a:p>
          <a:p>
            <a:pPr marL="0" indent="0">
              <a:buNone/>
            </a:pPr>
            <a:endParaRPr lang="en-US" sz="2600" dirty="0"/>
          </a:p>
          <a:p>
            <a:pPr marL="0" indent="0">
              <a:buNone/>
            </a:pPr>
            <a:r>
              <a:rPr lang="en-US" sz="2600" dirty="0"/>
              <a:t>Google Forms</a:t>
            </a:r>
          </a:p>
          <a:p>
            <a:pPr marL="0" indent="0">
              <a:buNone/>
            </a:pPr>
            <a:endParaRPr lang="en-US" sz="2600" dirty="0"/>
          </a:p>
          <a:p>
            <a:pPr marL="0" indent="0">
              <a:buNone/>
            </a:pPr>
            <a:r>
              <a:rPr lang="en-US" sz="2600" dirty="0"/>
              <a:t>Incentive: students received 2 points added onto their Exam 1 score (+3%)</a:t>
            </a:r>
          </a:p>
          <a:p>
            <a:pPr marL="0" indent="0">
              <a:buNone/>
            </a:pPr>
            <a:endParaRPr lang="en-US" sz="2600" dirty="0"/>
          </a:p>
          <a:p>
            <a:pPr marL="0" indent="0">
              <a:buNone/>
            </a:pPr>
            <a:r>
              <a:rPr lang="en-US" sz="2600" dirty="0"/>
              <a:t>I briefly reviewed common responses with students in class</a:t>
            </a:r>
          </a:p>
        </p:txBody>
      </p:sp>
      <p:pic>
        <p:nvPicPr>
          <p:cNvPr id="8" name="Picture 7" descr="Screenshot of google form exam wrapper.">
            <a:extLst>
              <a:ext uri="{FF2B5EF4-FFF2-40B4-BE49-F238E27FC236}">
                <a16:creationId xmlns:a16="http://schemas.microsoft.com/office/drawing/2014/main" id="{E62096E3-4247-EE1B-F90F-DA133154E79B}"/>
              </a:ext>
            </a:extLst>
          </p:cNvPr>
          <p:cNvPicPr>
            <a:picLocks noChangeAspect="1"/>
          </p:cNvPicPr>
          <p:nvPr/>
        </p:nvPicPr>
        <p:blipFill>
          <a:blip r:embed="rId3"/>
          <a:srcRect b="56949"/>
          <a:stretch>
            <a:fillRect/>
          </a:stretch>
        </p:blipFill>
        <p:spPr>
          <a:xfrm>
            <a:off x="6573729" y="255056"/>
            <a:ext cx="5367591" cy="3587879"/>
          </a:xfrm>
          <a:prstGeom prst="rect">
            <a:avLst/>
          </a:prstGeom>
        </p:spPr>
      </p:pic>
      <p:sp>
        <p:nvSpPr>
          <p:cNvPr id="4" name="Footer Placeholder 3">
            <a:extLst>
              <a:ext uri="{FF2B5EF4-FFF2-40B4-BE49-F238E27FC236}">
                <a16:creationId xmlns:a16="http://schemas.microsoft.com/office/drawing/2014/main" id="{CAAD024B-A0C0-6C9E-0B50-0552F7191459}"/>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Whitney Duim, UC Davis</a:t>
            </a:r>
            <a:endParaRPr lang="en-US" dirty="0"/>
          </a:p>
        </p:txBody>
      </p:sp>
      <p:sp>
        <p:nvSpPr>
          <p:cNvPr id="6" name="Footer Placeholder 4">
            <a:extLst>
              <a:ext uri="{FF2B5EF4-FFF2-40B4-BE49-F238E27FC236}">
                <a16:creationId xmlns:a16="http://schemas.microsoft.com/office/drawing/2014/main" id="{F4056BBE-499B-3AA9-0882-C34F088A66D6}"/>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10230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2F0F732-DCD3-943F-7201-5A50FEB24941}"/>
              </a:ext>
            </a:extLst>
          </p:cNvPr>
          <p:cNvSpPr>
            <a:spLocks noGrp="1"/>
          </p:cNvSpPr>
          <p:nvPr>
            <p:ph type="title" idx="4294967295"/>
          </p:nvPr>
        </p:nvSpPr>
        <p:spPr>
          <a:xfrm>
            <a:off x="609600" y="-4746"/>
            <a:ext cx="10972800" cy="715962"/>
          </a:xfrm>
        </p:spPr>
        <p:txBody>
          <a:bodyPr vert="horz" lIns="91440" tIns="45720" rIns="91440" bIns="45720" rtlCol="0" anchor="b">
            <a:normAutofit/>
          </a:bodyPr>
          <a:lstStyle/>
          <a:p>
            <a:r>
              <a:rPr lang="en-US" dirty="0">
                <a:solidFill>
                  <a:schemeClr val="bg1"/>
                </a:solidFill>
              </a:rPr>
              <a:t>Google form exam wrapper</a:t>
            </a:r>
          </a:p>
        </p:txBody>
      </p:sp>
      <p:pic>
        <p:nvPicPr>
          <p:cNvPr id="14" name="Picture 13" descr="Screenshot 1 of google form exam wrapper questions.">
            <a:extLst>
              <a:ext uri="{FF2B5EF4-FFF2-40B4-BE49-F238E27FC236}">
                <a16:creationId xmlns:a16="http://schemas.microsoft.com/office/drawing/2014/main" id="{0E63BAA1-BC5D-E88B-9087-4738036E1E0C}"/>
              </a:ext>
            </a:extLst>
          </p:cNvPr>
          <p:cNvPicPr>
            <a:picLocks noChangeAspect="1"/>
          </p:cNvPicPr>
          <p:nvPr/>
        </p:nvPicPr>
        <p:blipFill>
          <a:blip r:embed="rId2"/>
          <a:stretch>
            <a:fillRect/>
          </a:stretch>
        </p:blipFill>
        <p:spPr>
          <a:xfrm>
            <a:off x="81306" y="0"/>
            <a:ext cx="4000500" cy="6858000"/>
          </a:xfrm>
          <a:prstGeom prst="rect">
            <a:avLst/>
          </a:prstGeom>
        </p:spPr>
      </p:pic>
      <p:pic>
        <p:nvPicPr>
          <p:cNvPr id="16" name="Picture 15" descr="Screenshot 2 of google form exam wrapper questions.">
            <a:extLst>
              <a:ext uri="{FF2B5EF4-FFF2-40B4-BE49-F238E27FC236}">
                <a16:creationId xmlns:a16="http://schemas.microsoft.com/office/drawing/2014/main" id="{F18FD1DD-CFFC-C9AD-5114-4AD6D6B5A413}"/>
              </a:ext>
            </a:extLst>
          </p:cNvPr>
          <p:cNvPicPr>
            <a:picLocks noChangeAspect="1"/>
          </p:cNvPicPr>
          <p:nvPr/>
        </p:nvPicPr>
        <p:blipFill>
          <a:blip r:embed="rId3"/>
          <a:stretch>
            <a:fillRect/>
          </a:stretch>
        </p:blipFill>
        <p:spPr>
          <a:xfrm>
            <a:off x="4165600" y="0"/>
            <a:ext cx="4000500" cy="6858000"/>
          </a:xfrm>
          <a:prstGeom prst="rect">
            <a:avLst/>
          </a:prstGeom>
        </p:spPr>
      </p:pic>
      <p:pic>
        <p:nvPicPr>
          <p:cNvPr id="5" name="Picture 4" descr="Screenshot 3 of google form exam wrapper questions.">
            <a:extLst>
              <a:ext uri="{FF2B5EF4-FFF2-40B4-BE49-F238E27FC236}">
                <a16:creationId xmlns:a16="http://schemas.microsoft.com/office/drawing/2014/main" id="{C4A5F718-8844-2514-7069-4F5DA856BE6E}"/>
              </a:ext>
            </a:extLst>
          </p:cNvPr>
          <p:cNvPicPr>
            <a:picLocks noChangeAspect="1"/>
          </p:cNvPicPr>
          <p:nvPr/>
        </p:nvPicPr>
        <p:blipFill>
          <a:blip r:embed="rId4"/>
          <a:stretch>
            <a:fillRect/>
          </a:stretch>
        </p:blipFill>
        <p:spPr>
          <a:xfrm>
            <a:off x="8249894" y="0"/>
            <a:ext cx="3893076" cy="3935392"/>
          </a:xfrm>
          <a:prstGeom prst="rect">
            <a:avLst/>
          </a:prstGeom>
        </p:spPr>
      </p:pic>
      <p:pic>
        <p:nvPicPr>
          <p:cNvPr id="6" name="Picture 5" descr="Screenshot 4 of google form exam wrapper questions.">
            <a:extLst>
              <a:ext uri="{FF2B5EF4-FFF2-40B4-BE49-F238E27FC236}">
                <a16:creationId xmlns:a16="http://schemas.microsoft.com/office/drawing/2014/main" id="{F72AA5F1-F057-6171-0E05-861467C4A943}"/>
              </a:ext>
            </a:extLst>
          </p:cNvPr>
          <p:cNvPicPr>
            <a:picLocks noChangeAspect="1"/>
          </p:cNvPicPr>
          <p:nvPr/>
        </p:nvPicPr>
        <p:blipFill>
          <a:blip r:embed="rId5"/>
          <a:stretch>
            <a:fillRect/>
          </a:stretch>
        </p:blipFill>
        <p:spPr>
          <a:xfrm>
            <a:off x="8257963" y="3935392"/>
            <a:ext cx="3876938" cy="2456197"/>
          </a:xfrm>
          <a:prstGeom prst="rect">
            <a:avLst/>
          </a:prstGeom>
        </p:spPr>
      </p:pic>
      <p:sp>
        <p:nvSpPr>
          <p:cNvPr id="7" name="TextBox 6">
            <a:extLst>
              <a:ext uri="{FF2B5EF4-FFF2-40B4-BE49-F238E27FC236}">
                <a16:creationId xmlns:a16="http://schemas.microsoft.com/office/drawing/2014/main" id="{069F3113-50D1-EC1B-4E87-3573549D26A4}"/>
              </a:ext>
            </a:extLst>
          </p:cNvPr>
          <p:cNvSpPr txBox="1"/>
          <p:nvPr/>
        </p:nvSpPr>
        <p:spPr>
          <a:xfrm>
            <a:off x="8257963" y="6396335"/>
            <a:ext cx="3976870" cy="461665"/>
          </a:xfrm>
          <a:prstGeom prst="rect">
            <a:avLst/>
          </a:prstGeom>
          <a:noFill/>
        </p:spPr>
        <p:txBody>
          <a:bodyPr wrap="square">
            <a:spAutoFit/>
          </a:bodyPr>
          <a:lstStyle/>
          <a:p>
            <a:r>
              <a:rPr lang="en-US" sz="1200" b="1" i="0" dirty="0">
                <a:effectLst/>
                <a:latin typeface="Roboto" panose="02000000000000000000" pitchFamily="2" charset="0"/>
              </a:rPr>
              <a:t>A copy of your responses will be emailed to </a:t>
            </a:r>
            <a:r>
              <a:rPr lang="en-US" sz="1200" b="1" i="0" dirty="0" err="1">
                <a:effectLst/>
                <a:latin typeface="Roboto" panose="02000000000000000000" pitchFamily="2" charset="0"/>
              </a:rPr>
              <a:t>youremail@ucdavis.edu</a:t>
            </a:r>
            <a:r>
              <a:rPr lang="en-US" sz="1200" b="1" i="0" dirty="0">
                <a:effectLst/>
                <a:latin typeface="Roboto" panose="02000000000000000000" pitchFamily="2" charset="0"/>
              </a:rPr>
              <a:t>.</a:t>
            </a:r>
            <a:endParaRPr lang="en-US" b="1" dirty="0"/>
          </a:p>
        </p:txBody>
      </p:sp>
      <p:sp>
        <p:nvSpPr>
          <p:cNvPr id="2" name="Slide Number Placeholder 1">
            <a:extLst>
              <a:ext uri="{FF2B5EF4-FFF2-40B4-BE49-F238E27FC236}">
                <a16:creationId xmlns:a16="http://schemas.microsoft.com/office/drawing/2014/main" id="{7671D4D6-9F8C-5BF7-B9FA-0E269A7BB097}"/>
              </a:ext>
            </a:extLst>
          </p:cNvPr>
          <p:cNvSpPr>
            <a:spLocks noGrp="1"/>
          </p:cNvSpPr>
          <p:nvPr>
            <p:ph type="sldNum" sz="quarter" idx="12"/>
          </p:nvPr>
        </p:nvSpPr>
        <p:spPr/>
        <p:txBody>
          <a:bodyPr/>
          <a:lstStyle/>
          <a:p>
            <a:fld id="{CF53B294-960D-2C47-A2D7-3C64D9667A3E}" type="slidenum">
              <a:rPr lang="en-US" smtClean="0"/>
              <a:t>8</a:t>
            </a:fld>
            <a:endParaRPr lang="en-US"/>
          </a:p>
        </p:txBody>
      </p:sp>
    </p:spTree>
    <p:extLst>
      <p:ext uri="{BB962C8B-B14F-4D97-AF65-F5344CB8AC3E}">
        <p14:creationId xmlns:p14="http://schemas.microsoft.com/office/powerpoint/2010/main" val="236677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FA5CE21-A3A1-41B3-F36C-C7D7638B0E22}"/>
              </a:ext>
            </a:extLst>
          </p:cNvPr>
          <p:cNvSpPr>
            <a:spLocks noGrp="1"/>
          </p:cNvSpPr>
          <p:nvPr>
            <p:ph type="title"/>
          </p:nvPr>
        </p:nvSpPr>
        <p:spPr/>
        <p:txBody>
          <a:bodyPr/>
          <a:lstStyle/>
          <a:p>
            <a:r>
              <a:rPr lang="en-US" dirty="0"/>
              <a:t>Responses</a:t>
            </a:r>
          </a:p>
        </p:txBody>
      </p:sp>
      <p:sp>
        <p:nvSpPr>
          <p:cNvPr id="2" name="Footer Placeholder 1">
            <a:extLst>
              <a:ext uri="{FF2B5EF4-FFF2-40B4-BE49-F238E27FC236}">
                <a16:creationId xmlns:a16="http://schemas.microsoft.com/office/drawing/2014/main" id="{E13ABDFC-3602-80F0-1D7F-93EA550421FF}"/>
              </a:ext>
              <a:ext uri="{C183D7F6-B498-43B3-948B-1728B52AA6E4}">
                <adec:decorative xmlns:adec="http://schemas.microsoft.com/office/drawing/2017/decorative" val="1"/>
              </a:ext>
            </a:extLst>
          </p:cNvPr>
          <p:cNvSpPr>
            <a:spLocks noGrp="1"/>
          </p:cNvSpPr>
          <p:nvPr>
            <p:ph type="ftr" sz="quarter" idx="3"/>
          </p:nvPr>
        </p:nvSpPr>
        <p:spPr>
          <a:xfrm>
            <a:off x="9196552" y="6424613"/>
            <a:ext cx="2702728" cy="365125"/>
          </a:xfrm>
        </p:spPr>
        <p:txBody>
          <a:bodyPr/>
          <a:lstStyle/>
          <a:p>
            <a:r>
              <a:rPr lang="en-US" sz="2000"/>
              <a:t>Whitney Duim, UC Davis</a:t>
            </a:r>
            <a:endParaRPr lang="en-US" sz="2000" dirty="0"/>
          </a:p>
        </p:txBody>
      </p:sp>
      <p:sp>
        <p:nvSpPr>
          <p:cNvPr id="12" name="TextBox 11">
            <a:extLst>
              <a:ext uri="{FF2B5EF4-FFF2-40B4-BE49-F238E27FC236}">
                <a16:creationId xmlns:a16="http://schemas.microsoft.com/office/drawing/2014/main" id="{4980ECBD-E4F7-AFF0-8116-807FBF1CB975}"/>
              </a:ext>
            </a:extLst>
          </p:cNvPr>
          <p:cNvSpPr txBox="1"/>
          <p:nvPr/>
        </p:nvSpPr>
        <p:spPr>
          <a:xfrm>
            <a:off x="5692680" y="252254"/>
            <a:ext cx="6241584" cy="1384995"/>
          </a:xfrm>
          <a:prstGeom prst="rect">
            <a:avLst/>
          </a:prstGeom>
          <a:noFill/>
          <a:ln w="28575">
            <a:solidFill>
              <a:schemeClr val="accent1">
                <a:lumMod val="75000"/>
              </a:schemeClr>
            </a:solidFill>
          </a:ln>
        </p:spPr>
        <p:txBody>
          <a:bodyPr wrap="square">
            <a:spAutoFit/>
          </a:bodyPr>
          <a:lstStyle/>
          <a:p>
            <a:r>
              <a:rPr lang="en-US" sz="2800" dirty="0"/>
              <a:t>General Chemistry (CHE 2B)</a:t>
            </a:r>
          </a:p>
          <a:p>
            <a:r>
              <a:rPr lang="en-US" sz="2800" dirty="0"/>
              <a:t>2 sections, spring 2026</a:t>
            </a:r>
          </a:p>
          <a:p>
            <a:r>
              <a:rPr lang="en-US" sz="2800" dirty="0"/>
              <a:t>671 students responded (out of 902 total)</a:t>
            </a:r>
          </a:p>
        </p:txBody>
      </p:sp>
      <p:sp>
        <p:nvSpPr>
          <p:cNvPr id="4" name="TextBox 3">
            <a:extLst>
              <a:ext uri="{FF2B5EF4-FFF2-40B4-BE49-F238E27FC236}">
                <a16:creationId xmlns:a16="http://schemas.microsoft.com/office/drawing/2014/main" id="{9F11A239-D8E7-9B6B-C490-1753784CE1C3}"/>
              </a:ext>
            </a:extLst>
          </p:cNvPr>
          <p:cNvSpPr txBox="1"/>
          <p:nvPr/>
        </p:nvSpPr>
        <p:spPr>
          <a:xfrm>
            <a:off x="292720" y="1803934"/>
            <a:ext cx="10923148" cy="523220"/>
          </a:xfrm>
          <a:prstGeom prst="rect">
            <a:avLst/>
          </a:prstGeom>
          <a:noFill/>
        </p:spPr>
        <p:txBody>
          <a:bodyPr wrap="square">
            <a:spAutoFit/>
          </a:bodyPr>
          <a:lstStyle/>
          <a:p>
            <a:r>
              <a:rPr lang="en-US" sz="2800" dirty="0"/>
              <a:t>Approximately how much time did you spend preparing for this exam?</a:t>
            </a:r>
          </a:p>
        </p:txBody>
      </p:sp>
      <p:pic>
        <p:nvPicPr>
          <p:cNvPr id="13" name="Picture 12" descr="Pie chart of exam preparation time for 671 respondents; 7–8 hours was most common at 25.8%.">
            <a:extLst>
              <a:ext uri="{FF2B5EF4-FFF2-40B4-BE49-F238E27FC236}">
                <a16:creationId xmlns:a16="http://schemas.microsoft.com/office/drawing/2014/main" id="{0493EBCF-0ECC-D4F5-41C0-9655C7F62150}"/>
              </a:ext>
            </a:extLst>
          </p:cNvPr>
          <p:cNvPicPr>
            <a:picLocks noChangeAspect="1"/>
          </p:cNvPicPr>
          <p:nvPr/>
        </p:nvPicPr>
        <p:blipFill>
          <a:blip r:embed="rId3"/>
          <a:stretch>
            <a:fillRect/>
          </a:stretch>
        </p:blipFill>
        <p:spPr>
          <a:xfrm>
            <a:off x="255196" y="2540325"/>
            <a:ext cx="6292968" cy="3115861"/>
          </a:xfrm>
          <a:prstGeom prst="rect">
            <a:avLst/>
          </a:prstGeom>
        </p:spPr>
      </p:pic>
      <p:pic>
        <p:nvPicPr>
          <p:cNvPr id="6" name="Picture 5" descr="Bar chart of exam preparation time; 7–8 hours has the most students, followed by 5–6 hours and over 10 hours.">
            <a:extLst>
              <a:ext uri="{FF2B5EF4-FFF2-40B4-BE49-F238E27FC236}">
                <a16:creationId xmlns:a16="http://schemas.microsoft.com/office/drawing/2014/main" id="{A5D6FFBA-0C15-FB7C-964D-766E811A6E87}"/>
              </a:ext>
            </a:extLst>
          </p:cNvPr>
          <p:cNvPicPr>
            <a:picLocks noChangeAspect="1"/>
          </p:cNvPicPr>
          <p:nvPr/>
        </p:nvPicPr>
        <p:blipFill>
          <a:blip r:embed="rId4"/>
          <a:stretch>
            <a:fillRect/>
          </a:stretch>
        </p:blipFill>
        <p:spPr>
          <a:xfrm>
            <a:off x="6730899" y="2540325"/>
            <a:ext cx="5168381" cy="3264823"/>
          </a:xfrm>
          <a:prstGeom prst="rect">
            <a:avLst/>
          </a:prstGeom>
        </p:spPr>
      </p:pic>
      <p:sp>
        <p:nvSpPr>
          <p:cNvPr id="5" name="Footer Placeholder 4">
            <a:extLst>
              <a:ext uri="{FF2B5EF4-FFF2-40B4-BE49-F238E27FC236}">
                <a16:creationId xmlns:a16="http://schemas.microsoft.com/office/drawing/2014/main" id="{7D92B8C3-07FB-D20C-9AC9-5E3DEC0FAFE4}"/>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9</a:t>
            </a:fld>
            <a:endParaRPr lang="en-US" dirty="0">
              <a:solidFill>
                <a:prstClr val="black"/>
              </a:solidFill>
              <a:latin typeface="Calibri" panose="020F0502020204030204"/>
            </a:endParaRPr>
          </a:p>
        </p:txBody>
      </p:sp>
      <p:cxnSp>
        <p:nvCxnSpPr>
          <p:cNvPr id="9" name="Straight Connector 8">
            <a:extLst>
              <a:ext uri="{FF2B5EF4-FFF2-40B4-BE49-F238E27FC236}">
                <a16:creationId xmlns:a16="http://schemas.microsoft.com/office/drawing/2014/main" id="{869A0EDB-EFFA-B5AE-A4DB-E1EDA06B8FFF}"/>
              </a:ext>
              <a:ext uri="{C183D7F6-B498-43B3-948B-1728B52AA6E4}">
                <adec:decorative xmlns:adec="http://schemas.microsoft.com/office/drawing/2017/decorative" val="1"/>
              </a:ext>
            </a:extLst>
          </p:cNvPr>
          <p:cNvCxnSpPr>
            <a:cxnSpLocks/>
          </p:cNvCxnSpPr>
          <p:nvPr/>
        </p:nvCxnSpPr>
        <p:spPr>
          <a:xfrm>
            <a:off x="292720" y="967395"/>
            <a:ext cx="3108960" cy="0"/>
          </a:xfrm>
          <a:prstGeom prst="line">
            <a:avLst/>
          </a:prstGeom>
          <a:ln w="25400" cap="rnd">
            <a:solidFill>
              <a:schemeClr val="accent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8983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B677-16E7-77AE-D5D9-756576A62B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83BB8D-6964-D826-C22C-9D5544E10732}"/>
              </a:ext>
            </a:extLst>
          </p:cNvPr>
          <p:cNvSpPr txBox="1">
            <a:spLocks noGrp="1"/>
          </p:cNvSpPr>
          <p:nvPr>
            <p:ph type="title" idx="4294967295"/>
          </p:nvPr>
        </p:nvSpPr>
        <p:spPr>
          <a:xfrm>
            <a:off x="259266" y="315363"/>
            <a:ext cx="1094771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What percentage of your test-preparation time was spent in each of these activities?</a:t>
            </a:r>
            <a:br>
              <a:rPr kumimoji="0" lang="en-US" sz="2400" b="0" i="0" u="none" strike="noStrike" kern="1200" cap="none" spc="0" normalizeH="0" baseline="0" noProof="0" dirty="0">
                <a:ln>
                  <a:noFill/>
                </a:ln>
                <a:solidFill>
                  <a:schemeClr val="tx1"/>
                </a:solidFill>
                <a:effectLst/>
                <a:uLnTx/>
                <a:uFillTx/>
                <a:latin typeface="+mn-lt"/>
                <a:ea typeface="+mn-ea"/>
                <a:cs typeface="+mn-cs"/>
              </a:rPr>
            </a:br>
            <a:r>
              <a:rPr kumimoji="0" lang="en-US" sz="2400" b="0" i="0" u="none" strike="noStrike" kern="1200" cap="none" spc="0" normalizeH="0" baseline="0" noProof="0" dirty="0">
                <a:ln>
                  <a:noFill/>
                </a:ln>
                <a:solidFill>
                  <a:schemeClr val="tx1"/>
                </a:solidFill>
                <a:effectLst/>
                <a:uLnTx/>
                <a:uFillTx/>
                <a:latin typeface="+mn-lt"/>
                <a:ea typeface="+mn-ea"/>
                <a:cs typeface="+mn-cs"/>
              </a:rPr>
              <a:t>(make sure your percentages add up to 100%)</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7" name="Table 6">
            <a:extLst>
              <a:ext uri="{FF2B5EF4-FFF2-40B4-BE49-F238E27FC236}">
                <a16:creationId xmlns:a16="http://schemas.microsoft.com/office/drawing/2014/main" id="{A4E6325C-FDD3-9D3D-CAAF-9CB1205DB007}"/>
              </a:ext>
            </a:extLst>
          </p:cNvPr>
          <p:cNvGraphicFramePr>
            <a:graphicFrameLocks noGrp="1"/>
          </p:cNvGraphicFramePr>
          <p:nvPr>
            <p:extLst>
              <p:ext uri="{D42A27DB-BD31-4B8C-83A1-F6EECF244321}">
                <p14:modId xmlns:p14="http://schemas.microsoft.com/office/powerpoint/2010/main" val="2699664058"/>
              </p:ext>
            </p:extLst>
          </p:nvPr>
        </p:nvGraphicFramePr>
        <p:xfrm>
          <a:off x="1039852" y="1302338"/>
          <a:ext cx="9866042" cy="4719320"/>
        </p:xfrm>
        <a:graphic>
          <a:graphicData uri="http://schemas.openxmlformats.org/drawingml/2006/table">
            <a:tbl>
              <a:tblPr firstRow="1" bandRow="1">
                <a:tableStyleId>{5C22544A-7EE6-4342-B048-85BDC9FD1C3A}</a:tableStyleId>
              </a:tblPr>
              <a:tblGrid>
                <a:gridCol w="6962878">
                  <a:extLst>
                    <a:ext uri="{9D8B030D-6E8A-4147-A177-3AD203B41FA5}">
                      <a16:colId xmlns:a16="http://schemas.microsoft.com/office/drawing/2014/main" val="2430792823"/>
                    </a:ext>
                  </a:extLst>
                </a:gridCol>
                <a:gridCol w="958805">
                  <a:extLst>
                    <a:ext uri="{9D8B030D-6E8A-4147-A177-3AD203B41FA5}">
                      <a16:colId xmlns:a16="http://schemas.microsoft.com/office/drawing/2014/main" val="447375752"/>
                    </a:ext>
                  </a:extLst>
                </a:gridCol>
                <a:gridCol w="958805">
                  <a:extLst>
                    <a:ext uri="{9D8B030D-6E8A-4147-A177-3AD203B41FA5}">
                      <a16:colId xmlns:a16="http://schemas.microsoft.com/office/drawing/2014/main" val="3439050385"/>
                    </a:ext>
                  </a:extLst>
                </a:gridCol>
                <a:gridCol w="985554">
                  <a:extLst>
                    <a:ext uri="{9D8B030D-6E8A-4147-A177-3AD203B41FA5}">
                      <a16:colId xmlns:a16="http://schemas.microsoft.com/office/drawing/2014/main" val="2666264617"/>
                    </a:ext>
                  </a:extLst>
                </a:gridCol>
              </a:tblGrid>
              <a:tr h="370840">
                <a:tc>
                  <a:txBody>
                    <a:bodyPr/>
                    <a:lstStyle/>
                    <a:p>
                      <a:endParaRPr lang="en-US" dirty="0"/>
                    </a:p>
                  </a:txBody>
                  <a:tcPr/>
                </a:tc>
                <a:tc>
                  <a:txBody>
                    <a:bodyPr/>
                    <a:lstStyle/>
                    <a:p>
                      <a:r>
                        <a:rPr lang="en-US" dirty="0"/>
                        <a:t>Mean</a:t>
                      </a:r>
                    </a:p>
                  </a:txBody>
                  <a:tcPr/>
                </a:tc>
                <a:tc>
                  <a:txBody>
                    <a:bodyPr/>
                    <a:lstStyle/>
                    <a:p>
                      <a:r>
                        <a:rPr lang="en-US" dirty="0"/>
                        <a:t>Median</a:t>
                      </a:r>
                    </a:p>
                  </a:txBody>
                  <a:tcPr/>
                </a:tc>
                <a:tc>
                  <a:txBody>
                    <a:bodyPr/>
                    <a:lstStyle/>
                    <a:p>
                      <a:r>
                        <a:rPr lang="en-US" dirty="0"/>
                        <a:t>Mode</a:t>
                      </a:r>
                    </a:p>
                  </a:txBody>
                  <a:tcPr/>
                </a:tc>
                <a:extLst>
                  <a:ext uri="{0D108BD9-81ED-4DB2-BD59-A6C34878D82A}">
                    <a16:rowId xmlns:a16="http://schemas.microsoft.com/office/drawing/2014/main" val="1952653533"/>
                  </a:ext>
                </a:extLst>
              </a:tr>
              <a:tr h="370840">
                <a:tc>
                  <a:txBody>
                    <a:bodyPr/>
                    <a:lstStyle/>
                    <a:p>
                      <a:r>
                        <a:rPr lang="en-US" dirty="0"/>
                        <a:t>Reading the assigned textbook section(s) for the first time</a:t>
                      </a:r>
                    </a:p>
                  </a:txBody>
                  <a:tcPr/>
                </a:tc>
                <a:tc>
                  <a:txBody>
                    <a:bodyPr/>
                    <a:lstStyle/>
                    <a:p>
                      <a:r>
                        <a:rPr lang="en-US" dirty="0"/>
                        <a:t>7%</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438111167"/>
                  </a:ext>
                </a:extLst>
              </a:tr>
              <a:tr h="370840">
                <a:tc>
                  <a:txBody>
                    <a:bodyPr/>
                    <a:lstStyle/>
                    <a:p>
                      <a:r>
                        <a:rPr lang="en-US" dirty="0"/>
                        <a:t>Rereading textbook section(s)</a:t>
                      </a:r>
                    </a:p>
                  </a:txBody>
                  <a:tcPr/>
                </a:tc>
                <a:tc>
                  <a:txBody>
                    <a:bodyPr/>
                    <a:lstStyle/>
                    <a:p>
                      <a:r>
                        <a:rPr lang="en-US" dirty="0"/>
                        <a:t>4%</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2174919775"/>
                  </a:ext>
                </a:extLst>
              </a:tr>
              <a:tr h="370840">
                <a:tc>
                  <a:txBody>
                    <a:bodyPr/>
                    <a:lstStyle/>
                    <a:p>
                      <a:r>
                        <a:rPr lang="en-US" dirty="0"/>
                        <a:t>Reviewing homework, discussion, and/or in-class problem solutions</a:t>
                      </a:r>
                    </a:p>
                  </a:txBody>
                  <a:tcPr/>
                </a:tc>
                <a:tc>
                  <a:txBody>
                    <a:bodyPr/>
                    <a:lstStyle/>
                    <a:p>
                      <a:r>
                        <a:rPr lang="en-US" dirty="0"/>
                        <a:t>29%</a:t>
                      </a:r>
                    </a:p>
                  </a:txBody>
                  <a:tcPr>
                    <a:solidFill>
                      <a:schemeClr val="accent2">
                        <a:lumMod val="60000"/>
                        <a:lumOff val="40000"/>
                      </a:schemeClr>
                    </a:solidFill>
                  </a:tcPr>
                </a:tc>
                <a:tc>
                  <a:txBody>
                    <a:bodyPr/>
                    <a:lstStyle/>
                    <a:p>
                      <a:r>
                        <a:rPr lang="en-US" dirty="0"/>
                        <a:t>20%</a:t>
                      </a:r>
                    </a:p>
                  </a:txBody>
                  <a:tcPr>
                    <a:solidFill>
                      <a:schemeClr val="accent2">
                        <a:lumMod val="60000"/>
                        <a:lumOff val="40000"/>
                      </a:schemeClr>
                    </a:solidFill>
                  </a:tcPr>
                </a:tc>
                <a:tc>
                  <a:txBody>
                    <a:bodyPr/>
                    <a:lstStyle/>
                    <a:p>
                      <a:r>
                        <a:rPr lang="en-US" dirty="0"/>
                        <a:t>20%</a:t>
                      </a:r>
                    </a:p>
                  </a:txBody>
                  <a:tcPr>
                    <a:solidFill>
                      <a:schemeClr val="accent2">
                        <a:lumMod val="60000"/>
                        <a:lumOff val="40000"/>
                      </a:schemeClr>
                    </a:solidFill>
                  </a:tcPr>
                </a:tc>
                <a:extLst>
                  <a:ext uri="{0D108BD9-81ED-4DB2-BD59-A6C34878D82A}">
                    <a16:rowId xmlns:a16="http://schemas.microsoft.com/office/drawing/2014/main" val="1952786203"/>
                  </a:ext>
                </a:extLst>
              </a:tr>
              <a:tr h="370840">
                <a:tc>
                  <a:txBody>
                    <a:bodyPr/>
                    <a:lstStyle/>
                    <a:p>
                      <a:r>
                        <a:rPr lang="en-US" dirty="0"/>
                        <a:t>Solving problems for practice (not including practice exam(s) problems)</a:t>
                      </a:r>
                    </a:p>
                  </a:txBody>
                  <a:tcPr/>
                </a:tc>
                <a:tc>
                  <a:txBody>
                    <a:bodyPr/>
                    <a:lstStyle/>
                    <a:p>
                      <a:r>
                        <a:rPr lang="en-US" dirty="0"/>
                        <a:t>22%</a:t>
                      </a:r>
                    </a:p>
                  </a:txBody>
                  <a:tcPr>
                    <a:solidFill>
                      <a:schemeClr val="accent2">
                        <a:lumMod val="40000"/>
                        <a:lumOff val="60000"/>
                      </a:schemeClr>
                    </a:solidFill>
                  </a:tcPr>
                </a:tc>
                <a:tc>
                  <a:txBody>
                    <a:bodyPr/>
                    <a:lstStyle/>
                    <a:p>
                      <a:r>
                        <a:rPr lang="en-US" dirty="0"/>
                        <a:t>20%</a:t>
                      </a:r>
                    </a:p>
                  </a:txBody>
                  <a:tcPr>
                    <a:solidFill>
                      <a:schemeClr val="accent2">
                        <a:lumMod val="40000"/>
                        <a:lumOff val="60000"/>
                      </a:schemeClr>
                    </a:solidFill>
                  </a:tcPr>
                </a:tc>
                <a:tc>
                  <a:txBody>
                    <a:bodyPr/>
                    <a:lstStyle/>
                    <a:p>
                      <a:r>
                        <a:rPr lang="en-US" dirty="0"/>
                        <a:t>10%</a:t>
                      </a:r>
                    </a:p>
                  </a:txBody>
                  <a:tcPr>
                    <a:solidFill>
                      <a:schemeClr val="accent2">
                        <a:lumMod val="40000"/>
                        <a:lumOff val="60000"/>
                      </a:schemeClr>
                    </a:solidFill>
                  </a:tcPr>
                </a:tc>
                <a:extLst>
                  <a:ext uri="{0D108BD9-81ED-4DB2-BD59-A6C34878D82A}">
                    <a16:rowId xmlns:a16="http://schemas.microsoft.com/office/drawing/2014/main" val="443299539"/>
                  </a:ext>
                </a:extLst>
              </a:tr>
              <a:tr h="370840">
                <a:tc>
                  <a:txBody>
                    <a:bodyPr/>
                    <a:lstStyle/>
                    <a:p>
                      <a:r>
                        <a:rPr lang="en-US" dirty="0"/>
                        <a:t>Solving problems from the practice exam(s) for practice</a:t>
                      </a:r>
                    </a:p>
                  </a:txBody>
                  <a:tcPr/>
                </a:tc>
                <a:tc>
                  <a:txBody>
                    <a:bodyPr/>
                    <a:lstStyle/>
                    <a:p>
                      <a:r>
                        <a:rPr lang="en-US" dirty="0">
                          <a:solidFill>
                            <a:schemeClr val="bg1"/>
                          </a:solidFill>
                        </a:rPr>
                        <a:t>32%</a:t>
                      </a:r>
                    </a:p>
                  </a:txBody>
                  <a:tcPr>
                    <a:solidFill>
                      <a:schemeClr val="accent2">
                        <a:lumMod val="75000"/>
                      </a:schemeClr>
                    </a:solidFill>
                  </a:tcPr>
                </a:tc>
                <a:tc>
                  <a:txBody>
                    <a:bodyPr/>
                    <a:lstStyle/>
                    <a:p>
                      <a:r>
                        <a:rPr lang="en-US" dirty="0">
                          <a:solidFill>
                            <a:schemeClr val="bg1"/>
                          </a:solidFill>
                        </a:rPr>
                        <a:t>30%</a:t>
                      </a:r>
                    </a:p>
                  </a:txBody>
                  <a:tcPr>
                    <a:solidFill>
                      <a:schemeClr val="accent2">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20%</a:t>
                      </a:r>
                    </a:p>
                  </a:txBody>
                  <a:tcPr>
                    <a:solidFill>
                      <a:schemeClr val="accent2">
                        <a:lumMod val="75000"/>
                      </a:schemeClr>
                    </a:solidFill>
                  </a:tcPr>
                </a:tc>
                <a:extLst>
                  <a:ext uri="{0D108BD9-81ED-4DB2-BD59-A6C34878D82A}">
                    <a16:rowId xmlns:a16="http://schemas.microsoft.com/office/drawing/2014/main" val="100977551"/>
                  </a:ext>
                </a:extLst>
              </a:tr>
              <a:tr h="370840">
                <a:tc>
                  <a:txBody>
                    <a:bodyPr/>
                    <a:lstStyle/>
                    <a:p>
                      <a:r>
                        <a:rPr lang="en-US" dirty="0"/>
                        <a:t>Reviewing course lecture slides</a:t>
                      </a:r>
                    </a:p>
                  </a:txBody>
                  <a:tcPr/>
                </a:tc>
                <a:tc>
                  <a:txBody>
                    <a:bodyPr/>
                    <a:lstStyle/>
                    <a:p>
                      <a:r>
                        <a:rPr lang="en-US" dirty="0"/>
                        <a:t>12%</a:t>
                      </a:r>
                    </a:p>
                  </a:txBody>
                  <a:tcPr/>
                </a:tc>
                <a:tc>
                  <a:txBody>
                    <a:bodyPr/>
                    <a:lstStyle/>
                    <a:p>
                      <a:r>
                        <a:rPr lang="en-US" dirty="0"/>
                        <a:t>10%</a:t>
                      </a:r>
                    </a:p>
                  </a:txBody>
                  <a:tcPr/>
                </a:tc>
                <a:tc>
                  <a:txBody>
                    <a:bodyPr/>
                    <a:lstStyle/>
                    <a:p>
                      <a:r>
                        <a:rPr lang="en-US" dirty="0"/>
                        <a:t>0%</a:t>
                      </a:r>
                    </a:p>
                  </a:txBody>
                  <a:tcPr/>
                </a:tc>
                <a:extLst>
                  <a:ext uri="{0D108BD9-81ED-4DB2-BD59-A6C34878D82A}">
                    <a16:rowId xmlns:a16="http://schemas.microsoft.com/office/drawing/2014/main" val="1838686646"/>
                  </a:ext>
                </a:extLst>
              </a:tr>
              <a:tr h="370840">
                <a:tc>
                  <a:txBody>
                    <a:bodyPr/>
                    <a:lstStyle/>
                    <a:p>
                      <a:r>
                        <a:rPr lang="en-US" dirty="0"/>
                        <a:t>Reviewing your own notes (from lecture, from reading the textbook, from discussion sections, etc.)</a:t>
                      </a:r>
                    </a:p>
                  </a:txBody>
                  <a:tcPr/>
                </a:tc>
                <a:tc>
                  <a:txBody>
                    <a:bodyPr/>
                    <a:lstStyle/>
                    <a:p>
                      <a:r>
                        <a:rPr lang="en-US" dirty="0"/>
                        <a:t>16%</a:t>
                      </a:r>
                    </a:p>
                  </a:txBody>
                  <a:tcPr>
                    <a:solidFill>
                      <a:schemeClr val="accent2">
                        <a:lumMod val="20000"/>
                        <a:lumOff val="80000"/>
                      </a:schemeClr>
                    </a:solidFill>
                  </a:tcPr>
                </a:tc>
                <a:tc>
                  <a:txBody>
                    <a:bodyPr/>
                    <a:lstStyle/>
                    <a:p>
                      <a:r>
                        <a:rPr lang="en-US" dirty="0"/>
                        <a:t>10%</a:t>
                      </a:r>
                    </a:p>
                  </a:txBody>
                  <a:tcPr>
                    <a:solidFill>
                      <a:schemeClr val="accent2">
                        <a:lumMod val="20000"/>
                        <a:lumOff val="80000"/>
                      </a:schemeClr>
                    </a:solidFill>
                  </a:tcPr>
                </a:tc>
                <a:tc>
                  <a:txBody>
                    <a:bodyPr/>
                    <a:lstStyle/>
                    <a:p>
                      <a:r>
                        <a:rPr lang="en-US" dirty="0"/>
                        <a:t>10%</a:t>
                      </a:r>
                    </a:p>
                  </a:txBody>
                  <a:tcPr>
                    <a:solidFill>
                      <a:schemeClr val="accent2">
                        <a:lumMod val="20000"/>
                        <a:lumOff val="80000"/>
                      </a:schemeClr>
                    </a:solidFill>
                  </a:tcPr>
                </a:tc>
                <a:extLst>
                  <a:ext uri="{0D108BD9-81ED-4DB2-BD59-A6C34878D82A}">
                    <a16:rowId xmlns:a16="http://schemas.microsoft.com/office/drawing/2014/main" val="1890059214"/>
                  </a:ext>
                </a:extLst>
              </a:tr>
              <a:tr h="370840">
                <a:tc>
                  <a:txBody>
                    <a:bodyPr/>
                    <a:lstStyle/>
                    <a:p>
                      <a:r>
                        <a:rPr lang="en-US" dirty="0"/>
                        <a:t>Watching lecture capture video(s) for the first time</a:t>
                      </a:r>
                    </a:p>
                  </a:txBody>
                  <a:tcPr/>
                </a:tc>
                <a:tc>
                  <a:txBody>
                    <a:bodyPr/>
                    <a:lstStyle/>
                    <a:p>
                      <a:r>
                        <a:rPr lang="en-US" dirty="0"/>
                        <a:t>6%</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3476728343"/>
                  </a:ext>
                </a:extLst>
              </a:tr>
              <a:tr h="370840">
                <a:tc>
                  <a:txBody>
                    <a:bodyPr/>
                    <a:lstStyle/>
                    <a:p>
                      <a:r>
                        <a:rPr lang="en-US" dirty="0"/>
                        <a:t>Rewatching lecture capture video(s)</a:t>
                      </a:r>
                    </a:p>
                  </a:txBody>
                  <a:tcPr/>
                </a:tc>
                <a:tc>
                  <a:txBody>
                    <a:bodyPr/>
                    <a:lstStyle/>
                    <a:p>
                      <a:r>
                        <a:rPr lang="en-US" dirty="0"/>
                        <a:t>5%</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523350561"/>
                  </a:ext>
                </a:extLst>
              </a:tr>
              <a:tr h="370840">
                <a:tc>
                  <a:txBody>
                    <a:bodyPr/>
                    <a:lstStyle/>
                    <a:p>
                      <a:r>
                        <a:rPr lang="en-US" dirty="0"/>
                        <a:t>Reviewing and discussing material with a study group</a:t>
                      </a:r>
                    </a:p>
                  </a:txBody>
                  <a:tcPr/>
                </a:tc>
                <a:tc>
                  <a:txBody>
                    <a:bodyPr/>
                    <a:lstStyle/>
                    <a:p>
                      <a:r>
                        <a:rPr lang="en-US" dirty="0"/>
                        <a:t>6%</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48425321"/>
                  </a:ext>
                </a:extLst>
              </a:tr>
              <a:tr h="370840">
                <a:tc>
                  <a:txBody>
                    <a:bodyPr/>
                    <a:lstStyle/>
                    <a:p>
                      <a:r>
                        <a:rPr lang="en-US" dirty="0"/>
                        <a:t>Asking instructor and/or TAs questions during office hours</a:t>
                      </a:r>
                    </a:p>
                  </a:txBody>
                  <a:tcPr/>
                </a:tc>
                <a:tc>
                  <a:txBody>
                    <a:bodyPr/>
                    <a:lstStyle/>
                    <a:p>
                      <a:r>
                        <a:rPr lang="en-US" dirty="0"/>
                        <a:t>3%</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04949565"/>
                  </a:ext>
                </a:extLst>
              </a:tr>
            </a:tbl>
          </a:graphicData>
        </a:graphic>
      </p:graphicFrame>
      <p:sp>
        <p:nvSpPr>
          <p:cNvPr id="5" name="Footer Placeholder 4">
            <a:extLst>
              <a:ext uri="{FF2B5EF4-FFF2-40B4-BE49-F238E27FC236}">
                <a16:creationId xmlns:a16="http://schemas.microsoft.com/office/drawing/2014/main" id="{5D057865-BB66-AF20-6DD1-3079169C0512}"/>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10</a:t>
            </a:fld>
            <a:endParaRPr lang="en-US" dirty="0">
              <a:solidFill>
                <a:prstClr val="black"/>
              </a:solidFill>
              <a:latin typeface="Calibri" panose="020F0502020204030204"/>
            </a:endParaRPr>
          </a:p>
        </p:txBody>
      </p:sp>
      <p:sp>
        <p:nvSpPr>
          <p:cNvPr id="6" name="Footer Placeholder 3">
            <a:extLst>
              <a:ext uri="{FF2B5EF4-FFF2-40B4-BE49-F238E27FC236}">
                <a16:creationId xmlns:a16="http://schemas.microsoft.com/office/drawing/2014/main" id="{BB66F4D3-FF10-A60E-8DF2-E2FA35234F5D}"/>
              </a:ext>
              <a:ext uri="{C183D7F6-B498-43B3-948B-1728B52AA6E4}">
                <adec:decorative xmlns:adec="http://schemas.microsoft.com/office/drawing/2017/decorative" val="1"/>
              </a:ext>
            </a:extLst>
          </p:cNvPr>
          <p:cNvSpPr>
            <a:spLocks noGrp="1"/>
          </p:cNvSpPr>
          <p:nvPr>
            <p:ph type="ftr" sz="quarter" idx="3"/>
          </p:nvPr>
        </p:nvSpPr>
        <p:spPr>
          <a:xfrm>
            <a:off x="9238592" y="6414103"/>
            <a:ext cx="2702728" cy="365125"/>
          </a:xfrm>
        </p:spPr>
        <p:txBody>
          <a:bodyPr/>
          <a:lstStyle/>
          <a:p>
            <a:r>
              <a:rPr lang="en-US" sz="2000"/>
              <a:t>Whitney Duim, UC Davis</a:t>
            </a:r>
            <a:endParaRPr lang="en-US" sz="2000" dirty="0"/>
          </a:p>
        </p:txBody>
      </p:sp>
    </p:spTree>
    <p:extLst>
      <p:ext uri="{BB962C8B-B14F-4D97-AF65-F5344CB8AC3E}">
        <p14:creationId xmlns:p14="http://schemas.microsoft.com/office/powerpoint/2010/main" val="1397444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65F265-6014-6E45-8A63-11C17A73748D}"/>
              </a:ext>
            </a:extLst>
          </p:cNvPr>
          <p:cNvSpPr>
            <a:spLocks noGrp="1"/>
          </p:cNvSpPr>
          <p:nvPr>
            <p:ph type="title"/>
          </p:nvPr>
        </p:nvSpPr>
        <p:spPr/>
        <p:txBody>
          <a:bodyPr/>
          <a:lstStyle/>
          <a:p>
            <a:r>
              <a:rPr lang="en-US" dirty="0"/>
              <a:t>Typical student test preparation time</a:t>
            </a:r>
          </a:p>
        </p:txBody>
      </p:sp>
      <p:pic>
        <p:nvPicPr>
          <p:cNvPr id="6" name="Picture 5" descr="Pie chart of recommended exam-study activities: 30% practice problems, 30% solving prior exam problems, 20% reviewing coursework, and two 10% review activities.">
            <a:extLst>
              <a:ext uri="{FF2B5EF4-FFF2-40B4-BE49-F238E27FC236}">
                <a16:creationId xmlns:a16="http://schemas.microsoft.com/office/drawing/2014/main" id="{A543A5A1-0A06-2719-AC07-D0D409C1B98A}"/>
              </a:ext>
            </a:extLst>
          </p:cNvPr>
          <p:cNvPicPr>
            <a:picLocks noChangeAspect="1"/>
          </p:cNvPicPr>
          <p:nvPr/>
        </p:nvPicPr>
        <p:blipFill>
          <a:blip r:embed="rId2"/>
          <a:stretch>
            <a:fillRect/>
          </a:stretch>
        </p:blipFill>
        <p:spPr>
          <a:xfrm>
            <a:off x="2209800" y="1464849"/>
            <a:ext cx="7772400" cy="4113495"/>
          </a:xfrm>
          <a:prstGeom prst="rect">
            <a:avLst/>
          </a:prstGeom>
        </p:spPr>
      </p:pic>
      <p:sp>
        <p:nvSpPr>
          <p:cNvPr id="4" name="Footer Placeholder 3">
            <a:extLst>
              <a:ext uri="{FF2B5EF4-FFF2-40B4-BE49-F238E27FC236}">
                <a16:creationId xmlns:a16="http://schemas.microsoft.com/office/drawing/2014/main" id="{66EF590C-CCE5-EC16-CD21-49A8BFDD7809}"/>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Whitney Duim, UC Davis</a:t>
            </a:r>
            <a:endParaRPr lang="en-US" dirty="0"/>
          </a:p>
        </p:txBody>
      </p:sp>
      <p:sp>
        <p:nvSpPr>
          <p:cNvPr id="5" name="Footer Placeholder 4">
            <a:extLst>
              <a:ext uri="{FF2B5EF4-FFF2-40B4-BE49-F238E27FC236}">
                <a16:creationId xmlns:a16="http://schemas.microsoft.com/office/drawing/2014/main" id="{67F458E3-DFD3-231D-8FF4-08B75EB729F4}"/>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20629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D58686-9F0E-2EAE-1F0D-94726FF75EC5}"/>
              </a:ext>
            </a:extLst>
          </p:cNvPr>
          <p:cNvSpPr txBox="1">
            <a:spLocks noGrp="1"/>
          </p:cNvSpPr>
          <p:nvPr>
            <p:ph type="title" idx="4294967295"/>
          </p:nvPr>
        </p:nvSpPr>
        <p:spPr>
          <a:xfrm>
            <a:off x="250680" y="338331"/>
            <a:ext cx="10947711"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What percentage of your test-preparation time was spent in each of these activities?</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Content Placeholder 3">
            <a:extLst>
              <a:ext uri="{FF2B5EF4-FFF2-40B4-BE49-F238E27FC236}">
                <a16:creationId xmlns:a16="http://schemas.microsoft.com/office/drawing/2014/main" id="{57240C49-7EAE-5838-3A9E-8CD5AA335B63}"/>
              </a:ext>
            </a:extLst>
          </p:cNvPr>
          <p:cNvSpPr>
            <a:spLocks noGrp="1"/>
          </p:cNvSpPr>
          <p:nvPr>
            <p:ph idx="1"/>
          </p:nvPr>
        </p:nvSpPr>
        <p:spPr/>
        <p:txBody>
          <a:bodyPr>
            <a:normAutofit lnSpcReduction="10000"/>
          </a:bodyPr>
          <a:lstStyle/>
          <a:p>
            <a:pPr marL="0" indent="0">
              <a:buNone/>
            </a:pPr>
            <a:r>
              <a:rPr lang="en-US" b="1" dirty="0"/>
              <a:t>Other (please specify activity and percent)</a:t>
            </a:r>
          </a:p>
          <a:p>
            <a:pPr marL="0" indent="0">
              <a:buNone/>
            </a:pPr>
            <a:endParaRPr lang="en-US" dirty="0"/>
          </a:p>
          <a:p>
            <a:pPr marL="0" indent="0">
              <a:buNone/>
            </a:pPr>
            <a:r>
              <a:rPr lang="en-US" dirty="0"/>
              <a:t>~40 students entered a substantive response (not including NA, none, etc.)</a:t>
            </a:r>
          </a:p>
          <a:p>
            <a:pPr marL="0" indent="0">
              <a:buNone/>
            </a:pPr>
            <a:endParaRPr lang="en-US" dirty="0"/>
          </a:p>
          <a:p>
            <a:pPr marL="0" indent="0">
              <a:buNone/>
            </a:pPr>
            <a:r>
              <a:rPr lang="en-US" dirty="0"/>
              <a:t>AI summary:</a:t>
            </a:r>
          </a:p>
          <a:p>
            <a:r>
              <a:rPr lang="en-US" dirty="0"/>
              <a:t>Solving practice problems (some from other sources)</a:t>
            </a:r>
          </a:p>
          <a:p>
            <a:r>
              <a:rPr lang="en-US" dirty="0"/>
              <a:t>Watching YouTube videos on course concepts</a:t>
            </a:r>
          </a:p>
          <a:p>
            <a:r>
              <a:rPr lang="en-US" dirty="0"/>
              <a:t>AATC activities: attending the co-class, workshops, receiving tutoring (individual or drop-in)</a:t>
            </a:r>
          </a:p>
          <a:p>
            <a:r>
              <a:rPr lang="en-US" dirty="0" err="1"/>
              <a:t>ChatGTP</a:t>
            </a:r>
            <a:r>
              <a:rPr lang="en-US" dirty="0"/>
              <a:t> assistance</a:t>
            </a:r>
          </a:p>
        </p:txBody>
      </p:sp>
      <p:sp>
        <p:nvSpPr>
          <p:cNvPr id="2" name="Footer Placeholder 1">
            <a:extLst>
              <a:ext uri="{FF2B5EF4-FFF2-40B4-BE49-F238E27FC236}">
                <a16:creationId xmlns:a16="http://schemas.microsoft.com/office/drawing/2014/main" id="{CEEBE1DA-6EC8-C85B-8043-15A45BB64798}"/>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Whitney Duim, UC Davis</a:t>
            </a:r>
            <a:endParaRPr lang="en-US" dirty="0"/>
          </a:p>
        </p:txBody>
      </p:sp>
      <p:sp>
        <p:nvSpPr>
          <p:cNvPr id="6" name="Footer Placeholder 4">
            <a:extLst>
              <a:ext uri="{FF2B5EF4-FFF2-40B4-BE49-F238E27FC236}">
                <a16:creationId xmlns:a16="http://schemas.microsoft.com/office/drawing/2014/main" id="{E5E385DA-7C91-C435-B62D-BFA9E981DCBB}"/>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882499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04C27-5AE2-46D1-2F8F-92593D2B7C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D15E3C0-3B51-7A1C-29F0-F8D89570E2AA}"/>
              </a:ext>
            </a:extLst>
          </p:cNvPr>
          <p:cNvSpPr txBox="1">
            <a:spLocks noGrp="1"/>
          </p:cNvSpPr>
          <p:nvPr>
            <p:ph type="title" idx="4294967295"/>
          </p:nvPr>
        </p:nvSpPr>
        <p:spPr>
          <a:xfrm>
            <a:off x="204437" y="234340"/>
            <a:ext cx="10947711"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Now that you have looked over your graded exam, estimate the percentage of points you lost due to each of the following: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(make sure your percentages add up to 100%)</a:t>
            </a:r>
          </a:p>
        </p:txBody>
      </p:sp>
      <p:sp>
        <p:nvSpPr>
          <p:cNvPr id="2" name="Footer Placeholder 1">
            <a:extLst>
              <a:ext uri="{FF2B5EF4-FFF2-40B4-BE49-F238E27FC236}">
                <a16:creationId xmlns:a16="http://schemas.microsoft.com/office/drawing/2014/main" id="{44F6D0F9-9D90-AA64-B170-4A1D2731E0F7}"/>
              </a:ext>
              <a:ext uri="{C183D7F6-B498-43B3-948B-1728B52AA6E4}">
                <adec:decorative xmlns:adec="http://schemas.microsoft.com/office/drawing/2017/decorative" val="1"/>
              </a:ext>
            </a:extLst>
          </p:cNvPr>
          <p:cNvSpPr>
            <a:spLocks noGrp="1"/>
          </p:cNvSpPr>
          <p:nvPr>
            <p:ph type="ftr" sz="quarter" idx="3"/>
          </p:nvPr>
        </p:nvSpPr>
        <p:spPr>
          <a:xfrm>
            <a:off x="9196552" y="6424613"/>
            <a:ext cx="2702728" cy="365125"/>
          </a:xfrm>
        </p:spPr>
        <p:txBody>
          <a:bodyPr/>
          <a:lstStyle/>
          <a:p>
            <a:r>
              <a:rPr lang="en-US" sz="2000"/>
              <a:t>Whitney Duim, UC Davis</a:t>
            </a:r>
            <a:endParaRPr lang="en-US" sz="2000" dirty="0"/>
          </a:p>
        </p:txBody>
      </p:sp>
      <p:graphicFrame>
        <p:nvGraphicFramePr>
          <p:cNvPr id="7" name="Table 6">
            <a:extLst>
              <a:ext uri="{FF2B5EF4-FFF2-40B4-BE49-F238E27FC236}">
                <a16:creationId xmlns:a16="http://schemas.microsoft.com/office/drawing/2014/main" id="{C91C0953-AFAE-5E17-2F88-0AE2E1D08B65}"/>
              </a:ext>
            </a:extLst>
          </p:cNvPr>
          <p:cNvGraphicFramePr>
            <a:graphicFrameLocks noGrp="1"/>
          </p:cNvGraphicFramePr>
          <p:nvPr>
            <p:extLst>
              <p:ext uri="{D42A27DB-BD31-4B8C-83A1-F6EECF244321}">
                <p14:modId xmlns:p14="http://schemas.microsoft.com/office/powerpoint/2010/main" val="827520354"/>
              </p:ext>
            </p:extLst>
          </p:nvPr>
        </p:nvGraphicFramePr>
        <p:xfrm>
          <a:off x="984843" y="2042160"/>
          <a:ext cx="10222314" cy="2773680"/>
        </p:xfrm>
        <a:graphic>
          <a:graphicData uri="http://schemas.openxmlformats.org/drawingml/2006/table">
            <a:tbl>
              <a:tblPr firstRow="1" bandRow="1">
                <a:tableStyleId>{5C22544A-7EE6-4342-B048-85BDC9FD1C3A}</a:tableStyleId>
              </a:tblPr>
              <a:tblGrid>
                <a:gridCol w="6935106">
                  <a:extLst>
                    <a:ext uri="{9D8B030D-6E8A-4147-A177-3AD203B41FA5}">
                      <a16:colId xmlns:a16="http://schemas.microsoft.com/office/drawing/2014/main" val="2430792823"/>
                    </a:ext>
                  </a:extLst>
                </a:gridCol>
                <a:gridCol w="1111170">
                  <a:extLst>
                    <a:ext uri="{9D8B030D-6E8A-4147-A177-3AD203B41FA5}">
                      <a16:colId xmlns:a16="http://schemas.microsoft.com/office/drawing/2014/main" val="447375752"/>
                    </a:ext>
                  </a:extLst>
                </a:gridCol>
                <a:gridCol w="1154895">
                  <a:extLst>
                    <a:ext uri="{9D8B030D-6E8A-4147-A177-3AD203B41FA5}">
                      <a16:colId xmlns:a16="http://schemas.microsoft.com/office/drawing/2014/main" val="3439050385"/>
                    </a:ext>
                  </a:extLst>
                </a:gridCol>
                <a:gridCol w="1021143">
                  <a:extLst>
                    <a:ext uri="{9D8B030D-6E8A-4147-A177-3AD203B41FA5}">
                      <a16:colId xmlns:a16="http://schemas.microsoft.com/office/drawing/2014/main" val="2666264617"/>
                    </a:ext>
                  </a:extLst>
                </a:gridCol>
              </a:tblGrid>
              <a:tr h="370840">
                <a:tc>
                  <a:txBody>
                    <a:bodyPr/>
                    <a:lstStyle/>
                    <a:p>
                      <a:endParaRPr lang="en-US" sz="2000" dirty="0"/>
                    </a:p>
                  </a:txBody>
                  <a:tcPr/>
                </a:tc>
                <a:tc>
                  <a:txBody>
                    <a:bodyPr/>
                    <a:lstStyle/>
                    <a:p>
                      <a:r>
                        <a:rPr lang="en-US" sz="2000" dirty="0"/>
                        <a:t>Mean</a:t>
                      </a:r>
                    </a:p>
                  </a:txBody>
                  <a:tcPr/>
                </a:tc>
                <a:tc>
                  <a:txBody>
                    <a:bodyPr/>
                    <a:lstStyle/>
                    <a:p>
                      <a:r>
                        <a:rPr lang="en-US" sz="2000" dirty="0"/>
                        <a:t>Median</a:t>
                      </a:r>
                    </a:p>
                  </a:txBody>
                  <a:tcPr/>
                </a:tc>
                <a:tc>
                  <a:txBody>
                    <a:bodyPr/>
                    <a:lstStyle/>
                    <a:p>
                      <a:r>
                        <a:rPr lang="en-US" sz="2000" dirty="0"/>
                        <a:t>Mode</a:t>
                      </a:r>
                    </a:p>
                  </a:txBody>
                  <a:tcPr/>
                </a:tc>
                <a:extLst>
                  <a:ext uri="{0D108BD9-81ED-4DB2-BD59-A6C34878D82A}">
                    <a16:rowId xmlns:a16="http://schemas.microsoft.com/office/drawing/2014/main" val="1952653533"/>
                  </a:ext>
                </a:extLst>
              </a:tr>
              <a:tr h="370840">
                <a:tc>
                  <a:txBody>
                    <a:bodyPr/>
                    <a:lstStyle/>
                    <a:p>
                      <a:r>
                        <a:rPr lang="en-US" sz="2000" dirty="0"/>
                        <a:t>Not knowing how to approach the problem</a:t>
                      </a:r>
                    </a:p>
                  </a:txBody>
                  <a:tcPr/>
                </a:tc>
                <a:tc>
                  <a:txBody>
                    <a:bodyPr/>
                    <a:lstStyle/>
                    <a:p>
                      <a:r>
                        <a:rPr lang="en-US" sz="2000" dirty="0"/>
                        <a:t>19%</a:t>
                      </a:r>
                    </a:p>
                  </a:txBody>
                  <a:tcPr>
                    <a:solidFill>
                      <a:schemeClr val="accent2">
                        <a:lumMod val="60000"/>
                        <a:lumOff val="40000"/>
                      </a:schemeClr>
                    </a:solidFill>
                  </a:tcPr>
                </a:tc>
                <a:tc>
                  <a:txBody>
                    <a:bodyPr/>
                    <a:lstStyle/>
                    <a:p>
                      <a:r>
                        <a:rPr lang="en-US" sz="2000" dirty="0"/>
                        <a:t>10%</a:t>
                      </a:r>
                    </a:p>
                  </a:txBody>
                  <a:tcPr>
                    <a:solidFill>
                      <a:schemeClr val="accent2">
                        <a:lumMod val="60000"/>
                        <a:lumOff val="40000"/>
                      </a:schemeClr>
                    </a:solidFill>
                  </a:tcPr>
                </a:tc>
                <a:tc>
                  <a:txBody>
                    <a:bodyPr/>
                    <a:lstStyle/>
                    <a:p>
                      <a:r>
                        <a:rPr lang="en-US" sz="2000" dirty="0"/>
                        <a:t>0%</a:t>
                      </a:r>
                    </a:p>
                  </a:txBody>
                  <a:tcPr>
                    <a:solidFill>
                      <a:schemeClr val="accent2">
                        <a:lumMod val="60000"/>
                        <a:lumOff val="40000"/>
                      </a:schemeClr>
                    </a:solidFill>
                  </a:tcPr>
                </a:tc>
                <a:extLst>
                  <a:ext uri="{0D108BD9-81ED-4DB2-BD59-A6C34878D82A}">
                    <a16:rowId xmlns:a16="http://schemas.microsoft.com/office/drawing/2014/main" val="438111167"/>
                  </a:ext>
                </a:extLst>
              </a:tr>
              <a:tr h="370840">
                <a:tc>
                  <a:txBody>
                    <a:bodyPr/>
                    <a:lstStyle/>
                    <a:p>
                      <a:r>
                        <a:rPr lang="en-US" sz="2000" dirty="0"/>
                        <a:t>Lack of understanding of the concept</a:t>
                      </a:r>
                    </a:p>
                  </a:txBody>
                  <a:tcPr>
                    <a:solidFill>
                      <a:srgbClr val="E9EBF5"/>
                    </a:solidFill>
                  </a:tcPr>
                </a:tc>
                <a:tc>
                  <a:txBody>
                    <a:bodyPr/>
                    <a:lstStyle/>
                    <a:p>
                      <a:r>
                        <a:rPr lang="en-US" sz="2000" dirty="0"/>
                        <a:t>17%</a:t>
                      </a:r>
                    </a:p>
                  </a:txBody>
                  <a:tcPr>
                    <a:solidFill>
                      <a:schemeClr val="accent2">
                        <a:lumMod val="40000"/>
                        <a:lumOff val="60000"/>
                      </a:schemeClr>
                    </a:solidFill>
                  </a:tcPr>
                </a:tc>
                <a:tc>
                  <a:txBody>
                    <a:bodyPr/>
                    <a:lstStyle/>
                    <a:p>
                      <a:r>
                        <a:rPr lang="en-US" sz="2000" dirty="0"/>
                        <a:t>10%</a:t>
                      </a:r>
                    </a:p>
                  </a:txBody>
                  <a:tcPr>
                    <a:solidFill>
                      <a:schemeClr val="accent2">
                        <a:lumMod val="40000"/>
                        <a:lumOff val="60000"/>
                      </a:schemeClr>
                    </a:solidFill>
                  </a:tcPr>
                </a:tc>
                <a:tc>
                  <a:txBody>
                    <a:bodyPr/>
                    <a:lstStyle/>
                    <a:p>
                      <a:r>
                        <a:rPr lang="en-US" sz="2000" dirty="0"/>
                        <a:t>0%</a:t>
                      </a:r>
                    </a:p>
                  </a:txBody>
                  <a:tcPr>
                    <a:solidFill>
                      <a:schemeClr val="accent2">
                        <a:lumMod val="40000"/>
                        <a:lumOff val="60000"/>
                      </a:schemeClr>
                    </a:solidFill>
                  </a:tcPr>
                </a:tc>
                <a:extLst>
                  <a:ext uri="{0D108BD9-81ED-4DB2-BD59-A6C34878D82A}">
                    <a16:rowId xmlns:a16="http://schemas.microsoft.com/office/drawing/2014/main" val="2174919775"/>
                  </a:ext>
                </a:extLst>
              </a:tr>
              <a:tr h="370840">
                <a:tc>
                  <a:txBody>
                    <a:bodyPr/>
                    <a:lstStyle/>
                    <a:p>
                      <a:r>
                        <a:rPr lang="en-US" sz="2000" dirty="0"/>
                        <a:t>Lack of understanding of what the question was asking you</a:t>
                      </a:r>
                    </a:p>
                  </a:txBody>
                  <a:tcPr>
                    <a:solidFill>
                      <a:srgbClr val="CFD5EA"/>
                    </a:solidFill>
                  </a:tcPr>
                </a:tc>
                <a:tc>
                  <a:txBody>
                    <a:bodyPr/>
                    <a:lstStyle/>
                    <a:p>
                      <a:r>
                        <a:rPr lang="en-US" sz="2000" dirty="0"/>
                        <a:t>12%</a:t>
                      </a:r>
                    </a:p>
                  </a:txBody>
                  <a:tcPr>
                    <a:solidFill>
                      <a:srgbClr val="CFD5EA"/>
                    </a:solidFill>
                  </a:tcPr>
                </a:tc>
                <a:tc>
                  <a:txBody>
                    <a:bodyPr/>
                    <a:lstStyle/>
                    <a:p>
                      <a:r>
                        <a:rPr lang="en-US" sz="2000" dirty="0"/>
                        <a:t>10%</a:t>
                      </a:r>
                    </a:p>
                  </a:txBody>
                  <a:tcPr>
                    <a:solidFill>
                      <a:srgbClr val="CFD5EA"/>
                    </a:solidFill>
                  </a:tcPr>
                </a:tc>
                <a:tc>
                  <a:txBody>
                    <a:bodyPr/>
                    <a:lstStyle/>
                    <a:p>
                      <a:r>
                        <a:rPr lang="en-US" sz="2000" dirty="0"/>
                        <a:t>0%</a:t>
                      </a:r>
                    </a:p>
                  </a:txBody>
                  <a:tcPr>
                    <a:solidFill>
                      <a:srgbClr val="CFD5EA"/>
                    </a:solidFill>
                  </a:tcPr>
                </a:tc>
                <a:extLst>
                  <a:ext uri="{0D108BD9-81ED-4DB2-BD59-A6C34878D82A}">
                    <a16:rowId xmlns:a16="http://schemas.microsoft.com/office/drawing/2014/main" val="1952786203"/>
                  </a:ext>
                </a:extLst>
              </a:tr>
              <a:tr h="370840">
                <a:tc>
                  <a:txBody>
                    <a:bodyPr/>
                    <a:lstStyle/>
                    <a:p>
                      <a:r>
                        <a:rPr lang="en-US" sz="2000" dirty="0"/>
                        <a:t>Use of incorrect equation</a:t>
                      </a:r>
                    </a:p>
                  </a:txBody>
                  <a:tcPr>
                    <a:solidFill>
                      <a:srgbClr val="E9EBF5"/>
                    </a:solidFill>
                  </a:tcPr>
                </a:tc>
                <a:tc>
                  <a:txBody>
                    <a:bodyPr/>
                    <a:lstStyle/>
                    <a:p>
                      <a:r>
                        <a:rPr lang="en-US" sz="2000" dirty="0"/>
                        <a:t>13%</a:t>
                      </a:r>
                    </a:p>
                  </a:txBody>
                  <a:tcPr>
                    <a:solidFill>
                      <a:srgbClr val="E9EBF5"/>
                    </a:solidFill>
                  </a:tcPr>
                </a:tc>
                <a:tc>
                  <a:txBody>
                    <a:bodyPr/>
                    <a:lstStyle/>
                    <a:p>
                      <a:r>
                        <a:rPr lang="en-US" sz="2000" dirty="0"/>
                        <a:t>10%</a:t>
                      </a:r>
                    </a:p>
                  </a:txBody>
                  <a:tcPr>
                    <a:solidFill>
                      <a:srgbClr val="E9EBF5"/>
                    </a:solidFill>
                  </a:tcPr>
                </a:tc>
                <a:tc>
                  <a:txBody>
                    <a:bodyPr/>
                    <a:lstStyle/>
                    <a:p>
                      <a:r>
                        <a:rPr lang="en-US" sz="2000" dirty="0"/>
                        <a:t>0%</a:t>
                      </a:r>
                    </a:p>
                  </a:txBody>
                  <a:tcPr>
                    <a:solidFill>
                      <a:srgbClr val="E9EBF5"/>
                    </a:solidFill>
                  </a:tcPr>
                </a:tc>
                <a:extLst>
                  <a:ext uri="{0D108BD9-81ED-4DB2-BD59-A6C34878D82A}">
                    <a16:rowId xmlns:a16="http://schemas.microsoft.com/office/drawing/2014/main" val="443299539"/>
                  </a:ext>
                </a:extLst>
              </a:tr>
              <a:tr h="370840">
                <a:tc>
                  <a:txBody>
                    <a:bodyPr/>
                    <a:lstStyle/>
                    <a:p>
                      <a:r>
                        <a:rPr lang="en-US" sz="2000" dirty="0"/>
                        <a:t>Math (algebra or arithmetic) errors</a:t>
                      </a:r>
                    </a:p>
                  </a:txBody>
                  <a:tcPr/>
                </a:tc>
                <a:tc>
                  <a:txBody>
                    <a:bodyPr/>
                    <a:lstStyle/>
                    <a:p>
                      <a:r>
                        <a:rPr lang="en-US" sz="2000" dirty="0"/>
                        <a:t>18%</a:t>
                      </a:r>
                    </a:p>
                  </a:txBody>
                  <a:tcPr>
                    <a:solidFill>
                      <a:schemeClr val="accent2">
                        <a:lumMod val="60000"/>
                        <a:lumOff val="40000"/>
                      </a:schemeClr>
                    </a:solidFill>
                  </a:tcPr>
                </a:tc>
                <a:tc>
                  <a:txBody>
                    <a:bodyPr/>
                    <a:lstStyle/>
                    <a:p>
                      <a:r>
                        <a:rPr lang="en-US" sz="2000" dirty="0"/>
                        <a:t>10%</a:t>
                      </a:r>
                    </a:p>
                  </a:txBody>
                  <a:tcPr>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0%</a:t>
                      </a:r>
                    </a:p>
                  </a:txBody>
                  <a:tcPr>
                    <a:solidFill>
                      <a:schemeClr val="accent2">
                        <a:lumMod val="60000"/>
                        <a:lumOff val="40000"/>
                      </a:schemeClr>
                    </a:solidFill>
                  </a:tcPr>
                </a:tc>
                <a:extLst>
                  <a:ext uri="{0D108BD9-81ED-4DB2-BD59-A6C34878D82A}">
                    <a16:rowId xmlns:a16="http://schemas.microsoft.com/office/drawing/2014/main" val="100977551"/>
                  </a:ext>
                </a:extLst>
              </a:tr>
              <a:tr h="370840">
                <a:tc>
                  <a:txBody>
                    <a:bodyPr/>
                    <a:lstStyle/>
                    <a:p>
                      <a:r>
                        <a:rPr lang="en-US" sz="2000" dirty="0"/>
                        <a:t>Careless mistakes</a:t>
                      </a:r>
                    </a:p>
                  </a:txBody>
                  <a:tcPr/>
                </a:tc>
                <a:tc>
                  <a:txBody>
                    <a:bodyPr/>
                    <a:lstStyle/>
                    <a:p>
                      <a:r>
                        <a:rPr lang="en-US" sz="2000" dirty="0">
                          <a:solidFill>
                            <a:schemeClr val="bg1"/>
                          </a:solidFill>
                        </a:rPr>
                        <a:t>26%</a:t>
                      </a:r>
                    </a:p>
                  </a:txBody>
                  <a:tcPr>
                    <a:solidFill>
                      <a:schemeClr val="accent2">
                        <a:lumMod val="75000"/>
                      </a:schemeClr>
                    </a:solidFill>
                  </a:tcPr>
                </a:tc>
                <a:tc>
                  <a:txBody>
                    <a:bodyPr/>
                    <a:lstStyle/>
                    <a:p>
                      <a:r>
                        <a:rPr lang="en-US" sz="2000" dirty="0">
                          <a:solidFill>
                            <a:schemeClr val="bg1"/>
                          </a:solidFill>
                        </a:rPr>
                        <a:t>20%</a:t>
                      </a:r>
                    </a:p>
                  </a:txBody>
                  <a:tcPr>
                    <a:solidFill>
                      <a:schemeClr val="accent2">
                        <a:lumMod val="75000"/>
                      </a:schemeClr>
                    </a:solidFill>
                  </a:tcPr>
                </a:tc>
                <a:tc>
                  <a:txBody>
                    <a:bodyPr/>
                    <a:lstStyle/>
                    <a:p>
                      <a:r>
                        <a:rPr lang="en-US" sz="2000" dirty="0">
                          <a:solidFill>
                            <a:schemeClr val="bg1"/>
                          </a:solidFill>
                        </a:rPr>
                        <a:t>0%</a:t>
                      </a:r>
                    </a:p>
                  </a:txBody>
                  <a:tcPr>
                    <a:solidFill>
                      <a:schemeClr val="accent2">
                        <a:lumMod val="75000"/>
                      </a:schemeClr>
                    </a:solidFill>
                  </a:tcPr>
                </a:tc>
                <a:extLst>
                  <a:ext uri="{0D108BD9-81ED-4DB2-BD59-A6C34878D82A}">
                    <a16:rowId xmlns:a16="http://schemas.microsoft.com/office/drawing/2014/main" val="1838686646"/>
                  </a:ext>
                </a:extLst>
              </a:tr>
            </a:tbl>
          </a:graphicData>
        </a:graphic>
      </p:graphicFrame>
      <p:sp>
        <p:nvSpPr>
          <p:cNvPr id="5" name="Footer Placeholder 4">
            <a:extLst>
              <a:ext uri="{FF2B5EF4-FFF2-40B4-BE49-F238E27FC236}">
                <a16:creationId xmlns:a16="http://schemas.microsoft.com/office/drawing/2014/main" id="{77C82876-6A64-E858-9475-87751F2A17D6}"/>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157584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3CE43-961F-C4D1-F9BE-21B6FC8619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707147E-8C8A-271E-6B83-606512876590}"/>
              </a:ext>
            </a:extLst>
          </p:cNvPr>
          <p:cNvSpPr txBox="1">
            <a:spLocks noGrp="1"/>
          </p:cNvSpPr>
          <p:nvPr>
            <p:ph type="title" idx="4294967295"/>
          </p:nvPr>
        </p:nvSpPr>
        <p:spPr>
          <a:xfrm>
            <a:off x="204437" y="234340"/>
            <a:ext cx="1094771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Now that you have looked over your graded exam, estimate the percentage of points you lost due to each of the following:</a:t>
            </a:r>
          </a:p>
        </p:txBody>
      </p:sp>
      <p:sp>
        <p:nvSpPr>
          <p:cNvPr id="4" name="Content Placeholder 3">
            <a:extLst>
              <a:ext uri="{FF2B5EF4-FFF2-40B4-BE49-F238E27FC236}">
                <a16:creationId xmlns:a16="http://schemas.microsoft.com/office/drawing/2014/main" id="{F0DD15F9-1761-B354-1501-FC280B868184}"/>
              </a:ext>
            </a:extLst>
          </p:cNvPr>
          <p:cNvSpPr>
            <a:spLocks noGrp="1"/>
          </p:cNvSpPr>
          <p:nvPr>
            <p:ph idx="1"/>
          </p:nvPr>
        </p:nvSpPr>
        <p:spPr>
          <a:xfrm>
            <a:off x="838200" y="1253331"/>
            <a:ext cx="10515600" cy="4351338"/>
          </a:xfrm>
        </p:spPr>
        <p:txBody>
          <a:bodyPr>
            <a:noAutofit/>
          </a:bodyPr>
          <a:lstStyle/>
          <a:p>
            <a:pPr marL="0" indent="0">
              <a:lnSpc>
                <a:spcPct val="100000"/>
              </a:lnSpc>
              <a:buNone/>
            </a:pPr>
            <a:r>
              <a:rPr lang="en-US" b="1" dirty="0">
                <a:cs typeface="Calibri" panose="020F0502020204030204" pitchFamily="34" charset="0"/>
              </a:rPr>
              <a:t>Other (please specify activity and percent)</a:t>
            </a:r>
          </a:p>
          <a:p>
            <a:pPr marL="0" indent="0">
              <a:lnSpc>
                <a:spcPct val="100000"/>
              </a:lnSpc>
              <a:buNone/>
            </a:pPr>
            <a:endParaRPr lang="en-US" dirty="0">
              <a:cs typeface="Calibri" panose="020F0502020204030204" pitchFamily="34" charset="0"/>
            </a:endParaRPr>
          </a:p>
          <a:p>
            <a:pPr marL="0" indent="0">
              <a:lnSpc>
                <a:spcPct val="100000"/>
              </a:lnSpc>
              <a:buNone/>
            </a:pPr>
            <a:r>
              <a:rPr lang="en-US" dirty="0">
                <a:cs typeface="Calibri" panose="020F0502020204030204" pitchFamily="34" charset="0"/>
              </a:rPr>
              <a:t>~70 students entered a substantive response (not including NA, none, etc.)</a:t>
            </a:r>
          </a:p>
          <a:p>
            <a:pPr marL="0" lvl="0" indent="0" fontAlgn="t">
              <a:lnSpc>
                <a:spcPct val="100000"/>
              </a:lnSpc>
              <a:buNone/>
            </a:pPr>
            <a:endParaRPr lang="en-US" dirty="0">
              <a:cs typeface="Calibri" panose="020F0502020204030204" pitchFamily="34" charset="0"/>
            </a:endParaRPr>
          </a:p>
          <a:p>
            <a:pPr marL="0" indent="0" fontAlgn="t">
              <a:lnSpc>
                <a:spcPct val="100000"/>
              </a:lnSpc>
              <a:buNone/>
            </a:pPr>
            <a:r>
              <a:rPr lang="en-US" dirty="0"/>
              <a:t>AI summary:</a:t>
            </a:r>
            <a:endParaRPr lang="en-US" dirty="0">
              <a:cs typeface="Calibri" panose="020F0502020204030204" pitchFamily="34" charset="0"/>
            </a:endParaRPr>
          </a:p>
          <a:p>
            <a:pPr fontAlgn="t">
              <a:lnSpc>
                <a:spcPct val="100000"/>
              </a:lnSpc>
            </a:pPr>
            <a:r>
              <a:rPr lang="en-US" dirty="0">
                <a:cs typeface="Calibri" panose="020F0502020204030204" pitchFamily="34" charset="0"/>
              </a:rPr>
              <a:t>Time management/running out of time (citing 20% to 90% of points lost)</a:t>
            </a:r>
          </a:p>
          <a:p>
            <a:pPr fontAlgn="t">
              <a:lnSpc>
                <a:spcPct val="100000"/>
              </a:lnSpc>
            </a:pPr>
            <a:r>
              <a:rPr lang="en-US" dirty="0">
                <a:cs typeface="Calibri" panose="020F0502020204030204" pitchFamily="34" charset="0"/>
              </a:rPr>
              <a:t>Units and unit conversions</a:t>
            </a:r>
          </a:p>
          <a:p>
            <a:pPr fontAlgn="t">
              <a:lnSpc>
                <a:spcPct val="100000"/>
              </a:lnSpc>
            </a:pPr>
            <a:r>
              <a:rPr lang="en-US" dirty="0">
                <a:cs typeface="Calibri" panose="020F0502020204030204" pitchFamily="34" charset="0"/>
              </a:rPr>
              <a:t>Significant figures</a:t>
            </a:r>
          </a:p>
          <a:p>
            <a:pPr fontAlgn="t">
              <a:lnSpc>
                <a:spcPct val="100000"/>
              </a:lnSpc>
            </a:pPr>
            <a:r>
              <a:rPr lang="en-US" dirty="0">
                <a:cs typeface="Calibri" panose="020F0502020204030204" pitchFamily="34" charset="0"/>
              </a:rPr>
              <a:t>Careless calculation or reading errors</a:t>
            </a:r>
          </a:p>
          <a:p>
            <a:pPr fontAlgn="t">
              <a:lnSpc>
                <a:spcPct val="100000"/>
              </a:lnSpc>
            </a:pPr>
            <a:r>
              <a:rPr lang="en-US" dirty="0">
                <a:cs typeface="Calibri" panose="020F0502020204030204" pitchFamily="34" charset="0"/>
              </a:rPr>
              <a:t>Stress, anxiety, and loss of confidence during exams</a:t>
            </a:r>
          </a:p>
        </p:txBody>
      </p:sp>
      <p:sp>
        <p:nvSpPr>
          <p:cNvPr id="2" name="Footer Placeholder 1">
            <a:extLst>
              <a:ext uri="{FF2B5EF4-FFF2-40B4-BE49-F238E27FC236}">
                <a16:creationId xmlns:a16="http://schemas.microsoft.com/office/drawing/2014/main" id="{112BF932-4BAA-6B4F-E269-CC0F72440C41}"/>
              </a:ext>
              <a:ext uri="{C183D7F6-B498-43B3-948B-1728B52AA6E4}">
                <adec:decorative xmlns:adec="http://schemas.microsoft.com/office/drawing/2017/decorative" val="1"/>
              </a:ext>
            </a:extLst>
          </p:cNvPr>
          <p:cNvSpPr>
            <a:spLocks noGrp="1"/>
          </p:cNvSpPr>
          <p:nvPr>
            <p:ph type="ftr" sz="quarter" idx="3"/>
          </p:nvPr>
        </p:nvSpPr>
        <p:spPr>
          <a:xfrm>
            <a:off x="9196552" y="6424613"/>
            <a:ext cx="2702728" cy="365125"/>
          </a:xfrm>
        </p:spPr>
        <p:txBody>
          <a:bodyPr/>
          <a:lstStyle/>
          <a:p>
            <a:r>
              <a:rPr lang="en-US" sz="2000"/>
              <a:t>Whitney Duim, UC Davis</a:t>
            </a:r>
            <a:endParaRPr lang="en-US" sz="2000" dirty="0"/>
          </a:p>
        </p:txBody>
      </p:sp>
      <p:sp>
        <p:nvSpPr>
          <p:cNvPr id="6" name="Footer Placeholder 4">
            <a:extLst>
              <a:ext uri="{FF2B5EF4-FFF2-40B4-BE49-F238E27FC236}">
                <a16:creationId xmlns:a16="http://schemas.microsoft.com/office/drawing/2014/main" id="{1616B143-13A7-9711-48C4-42B9D1B8E6DA}"/>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002338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746B5C-E57E-B199-AA6A-16667585AF5C}"/>
              </a:ext>
            </a:extLst>
          </p:cNvPr>
          <p:cNvSpPr>
            <a:spLocks noGrp="1"/>
          </p:cNvSpPr>
          <p:nvPr>
            <p:ph type="title"/>
          </p:nvPr>
        </p:nvSpPr>
        <p:spPr>
          <a:xfrm>
            <a:off x="422140" y="902335"/>
            <a:ext cx="10515600" cy="864235"/>
          </a:xfrm>
        </p:spPr>
        <p:txBody>
          <a:bodyPr>
            <a:noAutofit/>
          </a:bodyPr>
          <a:lstStyle/>
          <a:p>
            <a:r>
              <a:rPr lang="en-US" sz="2400" dirty="0">
                <a:latin typeface="Calibri" panose="020F0502020204030204" pitchFamily="34" charset="0"/>
                <a:cs typeface="Calibri" panose="020F0502020204030204" pitchFamily="34" charset="0"/>
              </a:rPr>
              <a:t>Based on your responses to the previous questions, name at least three things you plan to do differently in preparing for the next exam. </a:t>
            </a:r>
            <a:r>
              <a:rPr lang="en-US" sz="2400" b="0" dirty="0">
                <a:latin typeface="Calibri" panose="020F0502020204030204" pitchFamily="34" charset="0"/>
                <a:cs typeface="Calibri" panose="020F0502020204030204" pitchFamily="34" charset="0"/>
              </a:rPr>
              <a:t>For instance, will you just spend more time studying, change a specific study habit or try a new one (if so, name it), make math more automatic so it does not get in the way of your problem solving, try to sharpen some other skill (if so, name it), solve more practice problems, or something else.</a:t>
            </a:r>
            <a:endParaRPr lang="en-US" sz="2400" dirty="0">
              <a:latin typeface="Calibri" panose="020F0502020204030204" pitchFamily="34" charset="0"/>
              <a:cs typeface="Calibri" panose="020F0502020204030204" pitchFamily="34" charset="0"/>
            </a:endParaRPr>
          </a:p>
        </p:txBody>
      </p:sp>
      <p:sp>
        <p:nvSpPr>
          <p:cNvPr id="2" name="Content Placeholder 1">
            <a:extLst>
              <a:ext uri="{FF2B5EF4-FFF2-40B4-BE49-F238E27FC236}">
                <a16:creationId xmlns:a16="http://schemas.microsoft.com/office/drawing/2014/main" id="{00FAFDA0-A9B9-9DDB-3DEF-B8A782C503F3}"/>
              </a:ext>
            </a:extLst>
          </p:cNvPr>
          <p:cNvSpPr>
            <a:spLocks noGrp="1"/>
          </p:cNvSpPr>
          <p:nvPr>
            <p:ph idx="1"/>
          </p:nvPr>
        </p:nvSpPr>
        <p:spPr>
          <a:xfrm>
            <a:off x="838200" y="2934811"/>
            <a:ext cx="10515600" cy="2584769"/>
          </a:xfrm>
        </p:spPr>
        <p:txBody>
          <a:bodyPr/>
          <a:lstStyle/>
          <a:p>
            <a:pPr marL="0" indent="0">
              <a:buNone/>
            </a:pPr>
            <a:r>
              <a:rPr lang="en-US" dirty="0"/>
              <a:t>AI Overall Summary:</a:t>
            </a:r>
          </a:p>
          <a:p>
            <a:pPr marL="457200" lvl="0" indent="-457200" fontAlgn="t">
              <a:buFont typeface="+mj-lt"/>
              <a:buAutoNum type="arabicPeriod"/>
            </a:pPr>
            <a:r>
              <a:rPr lang="en-US" b="1" dirty="0"/>
              <a:t>More and earlier practice</a:t>
            </a:r>
            <a:r>
              <a:rPr lang="en-US" dirty="0"/>
              <a:t>, especially with exam-style questions.</a:t>
            </a:r>
          </a:p>
          <a:p>
            <a:pPr marL="457200" lvl="0" indent="-457200" fontAlgn="t">
              <a:buFont typeface="+mj-lt"/>
              <a:buAutoNum type="arabicPeriod"/>
            </a:pPr>
            <a:r>
              <a:rPr lang="en-US" b="1" dirty="0"/>
              <a:t>Stronger conceptual understanding</a:t>
            </a:r>
            <a:r>
              <a:rPr lang="en-US" dirty="0"/>
              <a:t>, not just memorizing procedures.</a:t>
            </a:r>
          </a:p>
          <a:p>
            <a:pPr marL="457200" lvl="0" indent="-457200" fontAlgn="t">
              <a:buFont typeface="+mj-lt"/>
              <a:buAutoNum type="arabicPeriod"/>
            </a:pPr>
            <a:r>
              <a:rPr lang="en-US" b="1" dirty="0"/>
              <a:t>Better use of available resources</a:t>
            </a:r>
            <a:r>
              <a:rPr lang="en-US" dirty="0"/>
              <a:t>, including office hours, study groups, textbook materials, and lecture recordings.</a:t>
            </a:r>
          </a:p>
          <a:p>
            <a:pPr marL="457200" indent="-457200">
              <a:buFont typeface="+mj-lt"/>
              <a:buAutoNum type="arabicPeriod"/>
            </a:pPr>
            <a:endParaRPr lang="en-US" dirty="0"/>
          </a:p>
          <a:p>
            <a:pPr marL="457200" indent="-457200">
              <a:buFont typeface="+mj-lt"/>
              <a:buAutoNum type="arabicPeriod"/>
            </a:pPr>
            <a:endParaRPr lang="en-US" dirty="0"/>
          </a:p>
        </p:txBody>
      </p:sp>
      <p:sp>
        <p:nvSpPr>
          <p:cNvPr id="4" name="Footer Placeholder 3">
            <a:extLst>
              <a:ext uri="{FF2B5EF4-FFF2-40B4-BE49-F238E27FC236}">
                <a16:creationId xmlns:a16="http://schemas.microsoft.com/office/drawing/2014/main" id="{0C2B84A2-749C-E43E-E93F-98D3A4794C87}"/>
              </a:ext>
              <a:ext uri="{C183D7F6-B498-43B3-948B-1728B52AA6E4}">
                <adec:decorative xmlns:adec="http://schemas.microsoft.com/office/drawing/2017/decorative" val="1"/>
              </a:ext>
            </a:extLst>
          </p:cNvPr>
          <p:cNvSpPr>
            <a:spLocks noGrp="1"/>
          </p:cNvSpPr>
          <p:nvPr>
            <p:ph type="ftr" sz="quarter" idx="3"/>
          </p:nvPr>
        </p:nvSpPr>
        <p:spPr>
          <a:xfrm>
            <a:off x="9196552" y="6424613"/>
            <a:ext cx="2702728" cy="365125"/>
          </a:xfrm>
        </p:spPr>
        <p:txBody>
          <a:bodyPr/>
          <a:lstStyle/>
          <a:p>
            <a:r>
              <a:rPr lang="en-US" sz="2000"/>
              <a:t>Whitney Duim, UC Davis</a:t>
            </a:r>
            <a:endParaRPr lang="en-US" sz="2000" dirty="0"/>
          </a:p>
        </p:txBody>
      </p:sp>
      <p:sp>
        <p:nvSpPr>
          <p:cNvPr id="6" name="Footer Placeholder 4">
            <a:extLst>
              <a:ext uri="{FF2B5EF4-FFF2-40B4-BE49-F238E27FC236}">
                <a16:creationId xmlns:a16="http://schemas.microsoft.com/office/drawing/2014/main" id="{2BFA9697-5965-B922-2ED0-69474F571F39}"/>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84143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8D615-E9C1-45E4-1105-D1355EA08A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EF4CDB-A450-BD23-F310-15FE6BF738B9}"/>
              </a:ext>
            </a:extLst>
          </p:cNvPr>
          <p:cNvSpPr>
            <a:spLocks noGrp="1"/>
          </p:cNvSpPr>
          <p:nvPr>
            <p:ph type="title"/>
          </p:nvPr>
        </p:nvSpPr>
        <p:spPr/>
        <p:txBody>
          <a:bodyPr>
            <a:noAutofit/>
          </a:bodyPr>
          <a:lstStyle/>
          <a:p>
            <a:r>
              <a:rPr lang="en-US" sz="2400" b="0" dirty="0">
                <a:latin typeface="Calibri" panose="020F0502020204030204" pitchFamily="34" charset="0"/>
                <a:cs typeface="Calibri" panose="020F0502020204030204" pitchFamily="34" charset="0"/>
              </a:rPr>
              <a:t>Based on your responses to the previous questions, name at least three things you plan to do differently in preparing for the next exam.</a:t>
            </a:r>
            <a:endParaRPr lang="en-US" sz="2400" dirty="0">
              <a:latin typeface="Calibri" panose="020F0502020204030204" pitchFamily="34" charset="0"/>
              <a:cs typeface="Calibri" panose="020F0502020204030204" pitchFamily="34" charset="0"/>
            </a:endParaRPr>
          </a:p>
        </p:txBody>
      </p:sp>
      <p:sp>
        <p:nvSpPr>
          <p:cNvPr id="2" name="Content Placeholder 1">
            <a:extLst>
              <a:ext uri="{FF2B5EF4-FFF2-40B4-BE49-F238E27FC236}">
                <a16:creationId xmlns:a16="http://schemas.microsoft.com/office/drawing/2014/main" id="{90636511-3E38-6A64-973A-E80554C5051C}"/>
              </a:ext>
            </a:extLst>
          </p:cNvPr>
          <p:cNvSpPr>
            <a:spLocks noGrp="1"/>
          </p:cNvSpPr>
          <p:nvPr>
            <p:ph idx="4294967295"/>
          </p:nvPr>
        </p:nvSpPr>
        <p:spPr>
          <a:xfrm>
            <a:off x="717631" y="1347146"/>
            <a:ext cx="10515600" cy="4792663"/>
          </a:xfrm>
        </p:spPr>
        <p:txBody>
          <a:bodyPr>
            <a:normAutofit fontScale="92500" lnSpcReduction="10000"/>
          </a:bodyPr>
          <a:lstStyle/>
          <a:p>
            <a:pPr marL="0" indent="0">
              <a:buNone/>
            </a:pPr>
            <a:r>
              <a:rPr lang="en-US" dirty="0"/>
              <a:t>AI Key Themes:</a:t>
            </a:r>
          </a:p>
          <a:p>
            <a:pPr marL="457200" indent="-457200" fontAlgn="t">
              <a:buFont typeface="+mj-lt"/>
              <a:buAutoNum type="arabicPeriod"/>
            </a:pPr>
            <a:r>
              <a:rPr lang="en-US" b="1" dirty="0"/>
              <a:t>Do More Practice Problems (Most Common)</a:t>
            </a:r>
          </a:p>
          <a:p>
            <a:pPr marL="457200" indent="-457200" fontAlgn="t">
              <a:buFont typeface="+mj-lt"/>
              <a:buAutoNum type="arabicPeriod"/>
            </a:pPr>
            <a:r>
              <a:rPr lang="en-US" dirty="0"/>
              <a:t>Start Studying Earlier / Avoid Cramming</a:t>
            </a:r>
          </a:p>
          <a:p>
            <a:pPr marL="457200" indent="-457200" fontAlgn="t">
              <a:buFont typeface="+mj-lt"/>
              <a:buAutoNum type="arabicPeriod"/>
            </a:pPr>
            <a:r>
              <a:rPr lang="en-US" dirty="0"/>
              <a:t>Improve Conceptual Understanding</a:t>
            </a:r>
          </a:p>
          <a:p>
            <a:pPr marL="457200" indent="-457200" fontAlgn="t">
              <a:buFont typeface="+mj-lt"/>
              <a:buAutoNum type="arabicPeriod"/>
            </a:pPr>
            <a:r>
              <a:rPr lang="en-US" dirty="0"/>
              <a:t>Use More Resources (OH, TAs, tutoring/AATC, etc.)</a:t>
            </a:r>
          </a:p>
          <a:p>
            <a:pPr marL="457200" indent="-457200" fontAlgn="t">
              <a:buFont typeface="+mj-lt"/>
              <a:buAutoNum type="arabicPeriod"/>
            </a:pPr>
            <a:r>
              <a:rPr lang="en-US" dirty="0"/>
              <a:t>Study groups and collaboration</a:t>
            </a:r>
          </a:p>
          <a:p>
            <a:pPr marL="457200" indent="-457200" fontAlgn="t">
              <a:buFont typeface="+mj-lt"/>
              <a:buAutoNum type="arabicPeriod"/>
            </a:pPr>
            <a:r>
              <a:rPr lang="en-US" dirty="0"/>
              <a:t>Timed practice and time management</a:t>
            </a:r>
          </a:p>
          <a:p>
            <a:pPr marL="457200" indent="-457200" fontAlgn="t">
              <a:buFont typeface="+mj-lt"/>
              <a:buAutoNum type="arabicPeriod"/>
            </a:pPr>
            <a:r>
              <a:rPr lang="en-US" dirty="0"/>
              <a:t>Reduce careless errors</a:t>
            </a:r>
          </a:p>
          <a:p>
            <a:pPr marL="457200" indent="-457200" fontAlgn="t">
              <a:buFont typeface="+mj-lt"/>
              <a:buAutoNum type="arabicPeriod"/>
            </a:pPr>
            <a:r>
              <a:rPr lang="en-US" dirty="0"/>
              <a:t>Focus on equations</a:t>
            </a:r>
          </a:p>
          <a:p>
            <a:pPr marL="457200" indent="-457200" fontAlgn="t">
              <a:buFont typeface="+mj-lt"/>
              <a:buAutoNum type="arabicPeriod"/>
            </a:pPr>
            <a:r>
              <a:rPr lang="en-US" dirty="0"/>
              <a:t>Read the textbook more</a:t>
            </a:r>
          </a:p>
          <a:p>
            <a:pPr marL="457200" indent="-457200" fontAlgn="t">
              <a:buFont typeface="+mj-lt"/>
              <a:buAutoNum type="arabicPeriod"/>
            </a:pPr>
            <a:r>
              <a:rPr lang="en-US" dirty="0"/>
              <a:t>Wellness and exam readiness (prioritize sleep, reduce stress and anxiety, limit technology distractions while in class/studying)</a:t>
            </a:r>
          </a:p>
          <a:p>
            <a:pPr marL="457200" indent="-457200">
              <a:buFont typeface="+mj-lt"/>
              <a:buAutoNum type="arabicPeriod"/>
            </a:pPr>
            <a:endParaRPr lang="en-US" dirty="0"/>
          </a:p>
        </p:txBody>
      </p:sp>
      <p:sp>
        <p:nvSpPr>
          <p:cNvPr id="4" name="Footer Placeholder 3">
            <a:extLst>
              <a:ext uri="{FF2B5EF4-FFF2-40B4-BE49-F238E27FC236}">
                <a16:creationId xmlns:a16="http://schemas.microsoft.com/office/drawing/2014/main" id="{0EE5F807-AB8F-2D59-E8B4-BA3568B410EB}"/>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Whitney Duim, UC Davis</a:t>
            </a:r>
          </a:p>
        </p:txBody>
      </p:sp>
      <p:sp>
        <p:nvSpPr>
          <p:cNvPr id="6" name="Footer Placeholder 4">
            <a:extLst>
              <a:ext uri="{FF2B5EF4-FFF2-40B4-BE49-F238E27FC236}">
                <a16:creationId xmlns:a16="http://schemas.microsoft.com/office/drawing/2014/main" id="{017A91CB-7069-752D-DE1B-C5CE1BB206D3}"/>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385031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54A41-A8B7-1DD4-55DD-26BD3E6B0A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B08246D-CA22-3501-B8A9-30CA09D4087C}"/>
              </a:ext>
            </a:extLst>
          </p:cNvPr>
          <p:cNvSpPr>
            <a:spLocks noGrp="1"/>
          </p:cNvSpPr>
          <p:nvPr>
            <p:ph type="title"/>
          </p:nvPr>
        </p:nvSpPr>
        <p:spPr/>
        <p:txBody>
          <a:bodyPr>
            <a:noAutofit/>
          </a:bodyPr>
          <a:lstStyle/>
          <a:p>
            <a:r>
              <a:rPr lang="en-US" sz="2400" b="0" dirty="0">
                <a:latin typeface="Calibri" panose="020F0502020204030204" pitchFamily="34" charset="0"/>
                <a:cs typeface="Calibri" panose="020F0502020204030204" pitchFamily="34" charset="0"/>
              </a:rPr>
              <a:t>What can we (the instructor and the TAs) do to support your learning and your preparation for the next exam?</a:t>
            </a:r>
            <a:endParaRPr lang="en-US" sz="2400"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A0411195-CFF7-E0A4-7B00-D4BFBCF8E77E}"/>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Whitney Duim, UC Davis</a:t>
            </a:r>
            <a:endParaRPr lang="en-US" dirty="0"/>
          </a:p>
        </p:txBody>
      </p:sp>
      <p:sp>
        <p:nvSpPr>
          <p:cNvPr id="5" name="Content Placeholder 1">
            <a:extLst>
              <a:ext uri="{FF2B5EF4-FFF2-40B4-BE49-F238E27FC236}">
                <a16:creationId xmlns:a16="http://schemas.microsoft.com/office/drawing/2014/main" id="{DA99132F-9187-9E48-21F6-053FA99EF076}"/>
              </a:ext>
            </a:extLst>
          </p:cNvPr>
          <p:cNvSpPr txBox="1">
            <a:spLocks/>
          </p:cNvSpPr>
          <p:nvPr/>
        </p:nvSpPr>
        <p:spPr>
          <a:xfrm>
            <a:off x="498676" y="1320754"/>
            <a:ext cx="10515600" cy="25847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AI Overall Summary:</a:t>
            </a:r>
          </a:p>
          <a:p>
            <a:pPr marL="342900" lvl="0" indent="-342900" fontAlgn="t">
              <a:buFont typeface="+mj-lt"/>
              <a:buAutoNum type="arabicPeriod"/>
            </a:pPr>
            <a:r>
              <a:rPr lang="en-US" dirty="0"/>
              <a:t>More practice exams and exam-style questions.</a:t>
            </a:r>
          </a:p>
          <a:p>
            <a:pPr marL="342900" lvl="0" indent="-342900" fontAlgn="t">
              <a:buFont typeface="+mj-lt"/>
              <a:buAutoNum type="arabicPeriod"/>
            </a:pPr>
            <a:r>
              <a:rPr lang="en-US" dirty="0"/>
              <a:t>More review sessions (especially before exams).</a:t>
            </a:r>
          </a:p>
          <a:p>
            <a:pPr marL="342900" lvl="0" indent="-342900" fontAlgn="t">
              <a:buFont typeface="+mj-lt"/>
              <a:buAutoNum type="arabicPeriod"/>
            </a:pPr>
            <a:r>
              <a:rPr lang="en-US" dirty="0"/>
              <a:t>More step-by-step explanations of difficult problems and concepts.</a:t>
            </a:r>
          </a:p>
          <a:p>
            <a:pPr marL="342900" lvl="0" indent="-342900" fontAlgn="t">
              <a:buFont typeface="+mj-lt"/>
              <a:buAutoNum type="arabicPeriod"/>
            </a:pPr>
            <a:r>
              <a:rPr lang="en-US" dirty="0"/>
              <a:t>Better guidance on equation selection, common mistakes, and conceptual understanding.</a:t>
            </a:r>
          </a:p>
          <a:p>
            <a:pPr marL="342900" lvl="0" indent="-342900" fontAlgn="t">
              <a:buFont typeface="+mj-lt"/>
              <a:buAutoNum type="arabicPeriod"/>
            </a:pPr>
            <a:endParaRPr lang="en-US" dirty="0"/>
          </a:p>
          <a:p>
            <a:pPr fontAlgn="t">
              <a:buNone/>
            </a:pPr>
            <a:r>
              <a:rPr lang="en-US" dirty="0"/>
              <a:t>At the same time, a large proportion of students felt that the instructional team is already doing an excellent job and that their own study habits were the primary factor affecting their performance.</a:t>
            </a:r>
          </a:p>
          <a:p>
            <a:pPr marL="0" indent="0">
              <a:buNone/>
            </a:pPr>
            <a:endParaRPr lang="en-US" dirty="0"/>
          </a:p>
        </p:txBody>
      </p:sp>
      <p:sp>
        <p:nvSpPr>
          <p:cNvPr id="6" name="Footer Placeholder 4">
            <a:extLst>
              <a:ext uri="{FF2B5EF4-FFF2-40B4-BE49-F238E27FC236}">
                <a16:creationId xmlns:a16="http://schemas.microsoft.com/office/drawing/2014/main" id="{A5754C2E-0D92-667D-C165-13CF5257619C}"/>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66902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48478-8C79-0E17-2F76-E607083710F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F9095A-8B5D-8EAB-DBE8-80EE9E22E38E}"/>
              </a:ext>
            </a:extLst>
          </p:cNvPr>
          <p:cNvSpPr>
            <a:spLocks noGrp="1"/>
          </p:cNvSpPr>
          <p:nvPr>
            <p:ph type="title"/>
          </p:nvPr>
        </p:nvSpPr>
        <p:spPr/>
        <p:txBody>
          <a:bodyPr>
            <a:noAutofit/>
          </a:bodyPr>
          <a:lstStyle/>
          <a:p>
            <a:r>
              <a:rPr lang="en-US" sz="2400" b="0" dirty="0">
                <a:latin typeface="Calibri" panose="020F0502020204030204" pitchFamily="34" charset="0"/>
                <a:cs typeface="Calibri" panose="020F0502020204030204" pitchFamily="34" charset="0"/>
              </a:rPr>
              <a:t>What can we (the instructor and the TAs) do to support your learning and your preparation for the next exam?</a:t>
            </a:r>
            <a:endParaRPr lang="en-US" sz="2400"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FF3EC359-F026-D322-BFD5-195D64A69592}"/>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Whitney Duim, UC Davis</a:t>
            </a:r>
            <a:endParaRPr lang="en-US" dirty="0"/>
          </a:p>
        </p:txBody>
      </p:sp>
      <p:sp>
        <p:nvSpPr>
          <p:cNvPr id="2" name="Content Placeholder 1">
            <a:extLst>
              <a:ext uri="{FF2B5EF4-FFF2-40B4-BE49-F238E27FC236}">
                <a16:creationId xmlns:a16="http://schemas.microsoft.com/office/drawing/2014/main" id="{A405D93F-473C-A54E-036B-9AA95A58A886}"/>
              </a:ext>
            </a:extLst>
          </p:cNvPr>
          <p:cNvSpPr>
            <a:spLocks noGrp="1"/>
          </p:cNvSpPr>
          <p:nvPr>
            <p:ph idx="4294967295"/>
          </p:nvPr>
        </p:nvSpPr>
        <p:spPr>
          <a:xfrm>
            <a:off x="838200" y="1347146"/>
            <a:ext cx="10515600" cy="4792663"/>
          </a:xfrm>
        </p:spPr>
        <p:txBody>
          <a:bodyPr>
            <a:normAutofit/>
          </a:bodyPr>
          <a:lstStyle/>
          <a:p>
            <a:pPr marL="0" indent="0">
              <a:buNone/>
            </a:pPr>
            <a:r>
              <a:rPr lang="en-US" dirty="0"/>
              <a:t>AI Key Themes:</a:t>
            </a:r>
          </a:p>
          <a:p>
            <a:pPr marL="457200" indent="-457200" fontAlgn="t">
              <a:buFont typeface="+mj-lt"/>
              <a:buAutoNum type="arabicPeriod"/>
            </a:pPr>
            <a:r>
              <a:rPr lang="en-US" b="1" dirty="0"/>
              <a:t>More Practice Exams and Practice Problems (Most Common Request)</a:t>
            </a:r>
          </a:p>
          <a:p>
            <a:pPr marL="457200" indent="-457200" fontAlgn="t">
              <a:buFont typeface="+mj-lt"/>
              <a:buAutoNum type="arabicPeriod"/>
            </a:pPr>
            <a:r>
              <a:rPr lang="en-US" dirty="0"/>
              <a:t>Review Sessions and Study Events</a:t>
            </a:r>
          </a:p>
          <a:p>
            <a:pPr marL="457200" indent="-457200" fontAlgn="t">
              <a:buFont typeface="+mj-lt"/>
              <a:buAutoNum type="arabicPeriod"/>
            </a:pPr>
            <a:r>
              <a:rPr lang="en-US" dirty="0"/>
              <a:t>More Worked Examples and Explanations</a:t>
            </a:r>
          </a:p>
          <a:p>
            <a:pPr marL="457200" indent="-457200" fontAlgn="t">
              <a:buFont typeface="+mj-lt"/>
              <a:buAutoNum type="arabicPeriod"/>
            </a:pPr>
            <a:r>
              <a:rPr lang="en-US" dirty="0"/>
              <a:t>Discussion Section Improvements (TAs run discussion sections)</a:t>
            </a:r>
          </a:p>
          <a:p>
            <a:pPr marL="457200" indent="-457200" fontAlgn="t">
              <a:buFont typeface="+mj-lt"/>
              <a:buAutoNum type="arabicPeriod"/>
            </a:pPr>
            <a:r>
              <a:rPr lang="en-US" dirty="0"/>
              <a:t>More Guidance on Concepts and Equations</a:t>
            </a:r>
          </a:p>
          <a:p>
            <a:pPr marL="457200" indent="-457200" fontAlgn="t">
              <a:buFont typeface="+mj-lt"/>
              <a:buAutoNum type="arabicPeriod"/>
            </a:pPr>
            <a:r>
              <a:rPr lang="en-US" dirty="0"/>
              <a:t>Better Access to Resources</a:t>
            </a:r>
          </a:p>
          <a:p>
            <a:pPr marL="457200" indent="-457200" fontAlgn="t">
              <a:buFont typeface="+mj-lt"/>
              <a:buAutoNum type="arabicPeriod"/>
            </a:pPr>
            <a:r>
              <a:rPr lang="en-US" dirty="0"/>
              <a:t>Exam Information and Study Guides (students want to know what to prioritize studying)</a:t>
            </a:r>
          </a:p>
          <a:p>
            <a:pPr marL="457200" indent="-457200" fontAlgn="t">
              <a:buFont typeface="+mj-lt"/>
              <a:buAutoNum type="arabicPeriod"/>
            </a:pPr>
            <a:r>
              <a:rPr lang="en-US" dirty="0"/>
              <a:t>Positive Feedback (Very Common): students satisfied with instructional support and resources</a:t>
            </a:r>
          </a:p>
          <a:p>
            <a:pPr marL="457200" indent="-457200">
              <a:buFont typeface="+mj-lt"/>
              <a:buAutoNum type="arabicPeriod"/>
            </a:pPr>
            <a:endParaRPr lang="en-US" dirty="0"/>
          </a:p>
        </p:txBody>
      </p:sp>
      <p:sp>
        <p:nvSpPr>
          <p:cNvPr id="6" name="Footer Placeholder 4">
            <a:extLst>
              <a:ext uri="{FF2B5EF4-FFF2-40B4-BE49-F238E27FC236}">
                <a16:creationId xmlns:a16="http://schemas.microsoft.com/office/drawing/2014/main" id="{E7A4A878-5221-D833-CE69-1FBF75341859}"/>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803806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F49F1-4F22-0E22-4D27-D6DE8900A1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A5B25B-3BAF-045E-3813-071D22044E12}"/>
              </a:ext>
            </a:extLst>
          </p:cNvPr>
          <p:cNvSpPr>
            <a:spLocks noGrp="1"/>
          </p:cNvSpPr>
          <p:nvPr>
            <p:ph type="title"/>
          </p:nvPr>
        </p:nvSpPr>
        <p:spPr/>
        <p:txBody>
          <a:bodyPr/>
          <a:lstStyle/>
          <a:p>
            <a:r>
              <a:rPr lang="en-US" dirty="0"/>
              <a:t>Student feedback</a:t>
            </a:r>
          </a:p>
        </p:txBody>
      </p:sp>
      <p:sp>
        <p:nvSpPr>
          <p:cNvPr id="2" name="Content Placeholder 1">
            <a:extLst>
              <a:ext uri="{FF2B5EF4-FFF2-40B4-BE49-F238E27FC236}">
                <a16:creationId xmlns:a16="http://schemas.microsoft.com/office/drawing/2014/main" id="{F63E010C-70B7-CC19-3815-E128B56194E2}"/>
              </a:ext>
            </a:extLst>
          </p:cNvPr>
          <p:cNvSpPr>
            <a:spLocks noGrp="1"/>
          </p:cNvSpPr>
          <p:nvPr>
            <p:ph idx="1"/>
          </p:nvPr>
        </p:nvSpPr>
        <p:spPr>
          <a:xfrm>
            <a:off x="838200" y="1655401"/>
            <a:ext cx="10817506" cy="4351338"/>
          </a:xfrm>
        </p:spPr>
        <p:txBody>
          <a:bodyPr>
            <a:normAutofit/>
          </a:bodyPr>
          <a:lstStyle/>
          <a:p>
            <a:r>
              <a:rPr lang="en-US" sz="2800" dirty="0"/>
              <a:t>Positive!</a:t>
            </a:r>
          </a:p>
          <a:p>
            <a:r>
              <a:rPr lang="en-US" sz="2800" dirty="0"/>
              <a:t>Incentive of points is key</a:t>
            </a:r>
          </a:p>
          <a:p>
            <a:pPr marL="0" indent="0">
              <a:buNone/>
            </a:pPr>
            <a:endParaRPr lang="en-US" sz="2800" dirty="0"/>
          </a:p>
          <a:p>
            <a:pPr marL="0" indent="0">
              <a:buNone/>
            </a:pPr>
            <a:endParaRPr lang="en-US" sz="2800" dirty="0"/>
          </a:p>
          <a:p>
            <a:pPr marL="0" indent="0">
              <a:buNone/>
            </a:pPr>
            <a:r>
              <a:rPr lang="en-US" sz="2800" dirty="0"/>
              <a:t>From 2B course evaluation: “something that you should keep in the future courses: class pacing + 3 midterms course structure + </a:t>
            </a:r>
            <a:r>
              <a:rPr lang="en-US" sz="2800" dirty="0" err="1"/>
              <a:t>PhET</a:t>
            </a:r>
            <a:r>
              <a:rPr lang="en-US" sz="2800" dirty="0"/>
              <a:t> stimulations + resources on the Canvas page + </a:t>
            </a:r>
            <a:r>
              <a:rPr lang="en-US" sz="2800" b="1" dirty="0"/>
              <a:t>exam wrapper extra credit</a:t>
            </a:r>
            <a:r>
              <a:rPr lang="en-US" sz="2800" dirty="0"/>
              <a:t> + the enthusiasm and positivity that you always bring to the class :)”</a:t>
            </a:r>
          </a:p>
          <a:p>
            <a:pPr marL="0" indent="0">
              <a:buNone/>
            </a:pPr>
            <a:endParaRPr lang="en-US" sz="2800" dirty="0"/>
          </a:p>
        </p:txBody>
      </p:sp>
      <p:pic>
        <p:nvPicPr>
          <p:cNvPr id="9" name="Picture 8" descr="A multiple choice exam in wrapping paper.">
            <a:extLst>
              <a:ext uri="{FF2B5EF4-FFF2-40B4-BE49-F238E27FC236}">
                <a16:creationId xmlns:a16="http://schemas.microsoft.com/office/drawing/2014/main" id="{B4A9870E-D8F9-13F4-05D0-B4B26290C22C}"/>
              </a:ext>
            </a:extLst>
          </p:cNvPr>
          <p:cNvPicPr>
            <a:picLocks noChangeAspect="1"/>
          </p:cNvPicPr>
          <p:nvPr/>
        </p:nvPicPr>
        <p:blipFill>
          <a:blip r:embed="rId3"/>
          <a:stretch>
            <a:fillRect/>
          </a:stretch>
        </p:blipFill>
        <p:spPr>
          <a:xfrm>
            <a:off x="6942390" y="1302110"/>
            <a:ext cx="3184493" cy="2122995"/>
          </a:xfrm>
          <a:prstGeom prst="rect">
            <a:avLst/>
          </a:prstGeom>
        </p:spPr>
      </p:pic>
      <p:sp>
        <p:nvSpPr>
          <p:cNvPr id="4" name="Footer Placeholder 3">
            <a:extLst>
              <a:ext uri="{FF2B5EF4-FFF2-40B4-BE49-F238E27FC236}">
                <a16:creationId xmlns:a16="http://schemas.microsoft.com/office/drawing/2014/main" id="{0D8F5F37-ABAB-0421-6F6A-2864B37B4C2B}"/>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Whitney Duim, UC Davis</a:t>
            </a:r>
            <a:endParaRPr lang="en-US" dirty="0"/>
          </a:p>
        </p:txBody>
      </p:sp>
      <p:sp>
        <p:nvSpPr>
          <p:cNvPr id="8" name="Footer Placeholder 4">
            <a:extLst>
              <a:ext uri="{FF2B5EF4-FFF2-40B4-BE49-F238E27FC236}">
                <a16:creationId xmlns:a16="http://schemas.microsoft.com/office/drawing/2014/main" id="{7D4390E3-8DC1-CB1D-5BA8-61CE425B8340}"/>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19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57758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591DBD-E7AB-45C0-835B-AE97D8FA9CF4}"/>
              </a:ext>
            </a:extLst>
          </p:cNvPr>
          <p:cNvSpPr>
            <a:spLocks noGrp="1"/>
          </p:cNvSpPr>
          <p:nvPr>
            <p:ph type="title"/>
          </p:nvPr>
        </p:nvSpPr>
        <p:spPr/>
        <p:txBody>
          <a:bodyPr/>
          <a:lstStyle/>
          <a:p>
            <a:r>
              <a:rPr lang="en-US" dirty="0"/>
              <a:t>Conclusions and next steps</a:t>
            </a:r>
          </a:p>
        </p:txBody>
      </p:sp>
      <p:sp>
        <p:nvSpPr>
          <p:cNvPr id="2" name="Content Placeholder 1">
            <a:extLst>
              <a:ext uri="{FF2B5EF4-FFF2-40B4-BE49-F238E27FC236}">
                <a16:creationId xmlns:a16="http://schemas.microsoft.com/office/drawing/2014/main" id="{6AB24DF3-D85A-1A88-57BB-B7D6E9C82126}"/>
              </a:ext>
            </a:extLst>
          </p:cNvPr>
          <p:cNvSpPr>
            <a:spLocks noGrp="1"/>
          </p:cNvSpPr>
          <p:nvPr>
            <p:ph idx="1"/>
          </p:nvPr>
        </p:nvSpPr>
        <p:spPr>
          <a:xfrm>
            <a:off x="838200" y="1321766"/>
            <a:ext cx="10296646" cy="5138637"/>
          </a:xfrm>
        </p:spPr>
        <p:txBody>
          <a:bodyPr>
            <a:normAutofit lnSpcReduction="10000"/>
          </a:bodyPr>
          <a:lstStyle/>
          <a:p>
            <a:r>
              <a:rPr lang="en-US" dirty="0"/>
              <a:t>Student preparation responses aligned with instructor recommendations</a:t>
            </a:r>
          </a:p>
          <a:p>
            <a:r>
              <a:rPr lang="en-US" dirty="0"/>
              <a:t>Valuable: where mistakes were made, careless mistakes and time management common themes, plans for more effective studying for next exam</a:t>
            </a:r>
          </a:p>
          <a:p>
            <a:endParaRPr lang="en-US" dirty="0"/>
          </a:p>
          <a:p>
            <a:pPr marL="0" indent="0">
              <a:buNone/>
            </a:pPr>
            <a:r>
              <a:rPr lang="en-US" dirty="0"/>
              <a:t>Next:</a:t>
            </a:r>
          </a:p>
          <a:p>
            <a:r>
              <a:rPr lang="en-US" dirty="0"/>
              <a:t>Add exam wrappers after exams 2 and 3, look for changes and patterns</a:t>
            </a:r>
          </a:p>
          <a:p>
            <a:r>
              <a:rPr lang="en-US" dirty="0"/>
              <a:t>Add questions about student perceptions of their performance on the exam and in the course</a:t>
            </a:r>
          </a:p>
          <a:p>
            <a:r>
              <a:rPr lang="en-US" dirty="0"/>
              <a:t>Communicate common themes and emerging trends to students</a:t>
            </a:r>
          </a:p>
          <a:p>
            <a:r>
              <a:rPr lang="en-US" dirty="0"/>
              <a:t>Add surveys on student opinions and attitudes towards exam wrappers</a:t>
            </a:r>
          </a:p>
          <a:p>
            <a:endParaRPr lang="en-US" dirty="0"/>
          </a:p>
          <a:p>
            <a:pPr marL="0" indent="0">
              <a:buNone/>
            </a:pPr>
            <a:r>
              <a:rPr lang="en-US" dirty="0"/>
              <a:t>Contact me </a:t>
            </a:r>
            <a:r>
              <a:rPr lang="en-US" dirty="0">
                <a:hlinkClick r:id="rId2"/>
              </a:rPr>
              <a:t>wcduim@ucdavis.edu</a:t>
            </a:r>
            <a:r>
              <a:rPr lang="en-US" dirty="0"/>
              <a:t> if you would like a copy of the google form!</a:t>
            </a:r>
          </a:p>
        </p:txBody>
      </p:sp>
      <p:sp>
        <p:nvSpPr>
          <p:cNvPr id="4" name="Footer Placeholder 3">
            <a:extLst>
              <a:ext uri="{FF2B5EF4-FFF2-40B4-BE49-F238E27FC236}">
                <a16:creationId xmlns:a16="http://schemas.microsoft.com/office/drawing/2014/main" id="{5417279D-8849-59B8-A6F1-AD31702FB46C}"/>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Whitney Duim, UC Davis</a:t>
            </a:r>
            <a:endParaRPr lang="en-US" dirty="0"/>
          </a:p>
        </p:txBody>
      </p:sp>
      <p:sp>
        <p:nvSpPr>
          <p:cNvPr id="6" name="Footer Placeholder 4">
            <a:extLst>
              <a:ext uri="{FF2B5EF4-FFF2-40B4-BE49-F238E27FC236}">
                <a16:creationId xmlns:a16="http://schemas.microsoft.com/office/drawing/2014/main" id="{834D0D1D-807E-D5DE-19F7-66AA2919FCD1}"/>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0E4FCA7-6ECA-CA4A-825E-5E15F73968ED}" type="slidenum">
              <a:rPr lang="en-US" smtClean="0">
                <a:solidFill>
                  <a:prstClr val="black"/>
                </a:solidFill>
                <a:latin typeface="Calibri" panose="020F0502020204030204"/>
              </a:rPr>
              <a:t>20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982428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CD1CC79-33C6-D363-63E5-03096B39D455}"/>
              </a:ext>
            </a:extLst>
          </p:cNvPr>
          <p:cNvSpPr txBox="1">
            <a:spLocks noGrp="1"/>
          </p:cNvSpPr>
          <p:nvPr>
            <p:ph type="title" idx="4294967295"/>
          </p:nvPr>
        </p:nvSpPr>
        <p:spPr>
          <a:xfrm>
            <a:off x="375842" y="357566"/>
            <a:ext cx="10515600" cy="8642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j-lt"/>
                <a:ea typeface="+mj-ea"/>
                <a:cs typeface="+mj-cs"/>
              </a:rPr>
              <a:t>Acknowledgments</a:t>
            </a:r>
          </a:p>
        </p:txBody>
      </p:sp>
      <p:sp>
        <p:nvSpPr>
          <p:cNvPr id="3" name="Content Placeholder 2">
            <a:extLst>
              <a:ext uri="{FF2B5EF4-FFF2-40B4-BE49-F238E27FC236}">
                <a16:creationId xmlns:a16="http://schemas.microsoft.com/office/drawing/2014/main" id="{565D160D-A176-6CA9-E7E0-43EED2F3C8ED}"/>
              </a:ext>
            </a:extLst>
          </p:cNvPr>
          <p:cNvSpPr txBox="1">
            <a:spLocks/>
          </p:cNvSpPr>
          <p:nvPr/>
        </p:nvSpPr>
        <p:spPr>
          <a:xfrm>
            <a:off x="559173" y="1508747"/>
            <a:ext cx="5857993" cy="412462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2024 Engaged Learning and Teaching Community with Katie Healey</a:t>
            </a:r>
          </a:p>
          <a:p>
            <a:r>
              <a:rPr lang="en-US" sz="2800" dirty="0"/>
              <a:t>UC Davis Center for Educational Effectiveness</a:t>
            </a:r>
          </a:p>
          <a:p>
            <a:r>
              <a:rPr lang="en-US" sz="2800" dirty="0"/>
              <a:t>SITT 2026 Organizers</a:t>
            </a:r>
          </a:p>
          <a:p>
            <a:r>
              <a:rPr lang="en-US" sz="2800" dirty="0"/>
              <a:t>Academic Technology Services</a:t>
            </a:r>
          </a:p>
          <a:p>
            <a:r>
              <a:rPr lang="en-US" sz="2800" dirty="0"/>
              <a:t>DOLCE and Faculty Forums</a:t>
            </a:r>
          </a:p>
          <a:p>
            <a:r>
              <a:rPr lang="en-US" sz="2800" dirty="0"/>
              <a:t>Colleagues at UC Davis</a:t>
            </a:r>
          </a:p>
          <a:p>
            <a:r>
              <a:rPr lang="en-US" sz="2800" dirty="0"/>
              <a:t>Microsoft Copilot, ChatGPT</a:t>
            </a:r>
          </a:p>
        </p:txBody>
      </p:sp>
      <p:pic>
        <p:nvPicPr>
          <p:cNvPr id="6" name="Picture 5" descr="Toy laboratory scene with three figures conducting chemistry experiments using glassware, test tubes, funnels, and bowls.">
            <a:extLst>
              <a:ext uri="{FF2B5EF4-FFF2-40B4-BE49-F238E27FC236}">
                <a16:creationId xmlns:a16="http://schemas.microsoft.com/office/drawing/2014/main" id="{85B8B74F-FD03-A2F6-7B47-DDA9EAD65E7E}"/>
              </a:ext>
            </a:extLst>
          </p:cNvPr>
          <p:cNvPicPr>
            <a:picLocks noChangeAspect="1"/>
          </p:cNvPicPr>
          <p:nvPr/>
        </p:nvPicPr>
        <p:blipFill rotWithShape="1">
          <a:blip r:embed="rId3"/>
          <a:srcRect l="2017" t="12720" r="6321" b="6319"/>
          <a:stretch/>
        </p:blipFill>
        <p:spPr>
          <a:xfrm>
            <a:off x="6417166" y="1646114"/>
            <a:ext cx="5037687" cy="3337172"/>
          </a:xfrm>
          <a:prstGeom prst="rect">
            <a:avLst/>
          </a:prstGeom>
          <a:ln>
            <a:noFill/>
          </a:ln>
          <a:effectLst>
            <a:outerShdw blurRad="292100" dist="139700" dir="2700000" algn="tl" rotWithShape="0">
              <a:srgbClr val="333333">
                <a:alpha val="65000"/>
              </a:srgbClr>
            </a:outerShdw>
          </a:effectLst>
        </p:spPr>
      </p:pic>
      <p:sp>
        <p:nvSpPr>
          <p:cNvPr id="4" name="Footer Placeholder 4">
            <a:extLst>
              <a:ext uri="{FF2B5EF4-FFF2-40B4-BE49-F238E27FC236}">
                <a16:creationId xmlns:a16="http://schemas.microsoft.com/office/drawing/2014/main" id="{E1431F8B-8A6F-0EDE-4C18-040BAFA81E28}"/>
              </a:ext>
              <a:ext uri="{C183D7F6-B498-43B3-948B-1728B52AA6E4}">
                <adec:decorative xmlns:adec="http://schemas.microsoft.com/office/drawing/2017/decorative" val="1"/>
              </a:ext>
            </a:extLst>
          </p:cNvPr>
          <p:cNvSpPr>
            <a:spLocks noGrp="1"/>
          </p:cNvSpPr>
          <p:nvPr>
            <p:ph type="ftr" sz="quarter" idx="3"/>
          </p:nvPr>
        </p:nvSpPr>
        <p:spPr>
          <a:xfrm>
            <a:off x="9238592" y="6388703"/>
            <a:ext cx="2702728" cy="365125"/>
          </a:xfrm>
          <a:prstGeom prst="rect">
            <a:avLst/>
          </a:prstGeom>
        </p:spPr>
        <p:txBody>
          <a:bodyPr/>
          <a:lstStyle>
            <a:lvl1pPr algn="l">
              <a:defRPr sz="2000"/>
            </a:lvl1pPr>
          </a:lstStyle>
          <a:p>
            <a:r>
              <a:rPr lang="en-US" dirty="0"/>
              <a:t>Whitney </a:t>
            </a:r>
            <a:r>
              <a:rPr lang="en-US" dirty="0" err="1"/>
              <a:t>Duim</a:t>
            </a:r>
            <a:r>
              <a:rPr lang="en-US" dirty="0"/>
              <a:t>, UC Davis</a:t>
            </a:r>
          </a:p>
        </p:txBody>
      </p:sp>
      <p:sp>
        <p:nvSpPr>
          <p:cNvPr id="7" name="TextBox 6">
            <a:extLst>
              <a:ext uri="{FF2B5EF4-FFF2-40B4-BE49-F238E27FC236}">
                <a16:creationId xmlns:a16="http://schemas.microsoft.com/office/drawing/2014/main" id="{6C0E2BB6-AB00-EA8F-EA47-E6F3BE8DD67F}"/>
              </a:ext>
            </a:extLst>
          </p:cNvPr>
          <p:cNvSpPr txBox="1"/>
          <p:nvPr/>
        </p:nvSpPr>
        <p:spPr>
          <a:xfrm>
            <a:off x="3045619" y="5459181"/>
            <a:ext cx="6100762" cy="646331"/>
          </a:xfrm>
          <a:prstGeom prst="rect">
            <a:avLst/>
          </a:prstGeom>
          <a:noFill/>
        </p:spPr>
        <p:txBody>
          <a:bodyPr wrap="square">
            <a:spAutoFit/>
          </a:bodyPr>
          <a:lstStyle/>
          <a:p>
            <a:pPr algn="ctr"/>
            <a:r>
              <a:rPr lang="en-US" sz="3600" dirty="0"/>
              <a:t>Thank you!</a:t>
            </a:r>
          </a:p>
        </p:txBody>
      </p:sp>
      <p:sp>
        <p:nvSpPr>
          <p:cNvPr id="2" name="Footer Placeholder 4">
            <a:extLst>
              <a:ext uri="{FF2B5EF4-FFF2-40B4-BE49-F238E27FC236}">
                <a16:creationId xmlns:a16="http://schemas.microsoft.com/office/drawing/2014/main" id="{8B936D8B-7361-FC98-DA0A-E96AC15C8D40}"/>
              </a:ext>
            </a:extLst>
          </p:cNvPr>
          <p:cNvSpPr txBox="1">
            <a:spLocks/>
          </p:cNvSpPr>
          <p:nvPr/>
        </p:nvSpPr>
        <p:spPr>
          <a:xfrm>
            <a:off x="250680" y="6388703"/>
            <a:ext cx="2702728" cy="365125"/>
          </a:xfrm>
          <a:prstGeom prst="rect">
            <a:avLst/>
          </a:prstGeom>
        </p:spPr>
        <p:txBody>
          <a:bodyPr/>
          <a:lstStyle>
            <a:defPPr>
              <a:defRPr lang="en-US"/>
            </a:defPPr>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prstClr val="black"/>
                </a:solidFill>
                <a:latin typeface="Calibri" panose="020F0502020204030204"/>
              </a:rPr>
              <a:t>21</a:t>
            </a:r>
          </a:p>
        </p:txBody>
      </p:sp>
    </p:spTree>
    <p:extLst>
      <p:ext uri="{BB962C8B-B14F-4D97-AF65-F5344CB8AC3E}">
        <p14:creationId xmlns:p14="http://schemas.microsoft.com/office/powerpoint/2010/main" val="3080466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CD 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5008</TotalTime>
  <Words>1668</Words>
  <Application>Microsoft Macintosh PowerPoint</Application>
  <PresentationFormat>Widescreen</PresentationFormat>
  <Paragraphs>258</Paragraphs>
  <Slides>21</Slides>
  <Notes>9</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21</vt:i4>
      </vt:variant>
    </vt:vector>
  </HeadingPairs>
  <TitlesOfParts>
    <vt:vector size="31" baseType="lpstr">
      <vt:lpstr>Arial</vt:lpstr>
      <vt:lpstr>Calibri</vt:lpstr>
      <vt:lpstr>Calibri Light</vt:lpstr>
      <vt:lpstr>Proxima Nova</vt:lpstr>
      <vt:lpstr>Proxima Nova Semibold</vt:lpstr>
      <vt:lpstr>Roboto</vt:lpstr>
      <vt:lpstr>Office Theme</vt:lpstr>
      <vt:lpstr>1_Office Theme</vt:lpstr>
      <vt:lpstr>Custom Design</vt:lpstr>
      <vt:lpstr>UCD 2019</vt:lpstr>
      <vt:lpstr>Exam Wrappers for Reflection and Growth</vt:lpstr>
      <vt:lpstr>Classes I teach</vt:lpstr>
      <vt:lpstr>Goals</vt:lpstr>
      <vt:lpstr>Fostering a growth mindset with educational technology, classroom practices, and consistent messaging </vt:lpstr>
      <vt:lpstr>Exam wrappers</vt:lpstr>
      <vt:lpstr>Why use exam wrappers?</vt:lpstr>
      <vt:lpstr>Implementation</vt:lpstr>
      <vt:lpstr>Google form exam wrapper</vt:lpstr>
      <vt:lpstr>Responses</vt:lpstr>
      <vt:lpstr>What percentage of your test-preparation time was spent in each of these activities? (make sure your percentages add up to 100%)</vt:lpstr>
      <vt:lpstr>Typical student test preparation time</vt:lpstr>
      <vt:lpstr>What percentage of your test-preparation time was spent in each of these activities?</vt:lpstr>
      <vt:lpstr>Now that you have looked over your graded exam, estimate the percentage of points you lost due to each of the following: (make sure your percentages add up to 100%)</vt:lpstr>
      <vt:lpstr>Now that you have looked over your graded exam, estimate the percentage of points you lost due to each of the following:</vt:lpstr>
      <vt:lpstr>Based on your responses to the previous questions, name at least three things you plan to do differently in preparing for the next exam. For instance, will you just spend more time studying, change a specific study habit or try a new one (if so, name it), make math more automatic so it does not get in the way of your problem solving, try to sharpen some other skill (if so, name it), solve more practice problems, or something else.</vt:lpstr>
      <vt:lpstr>Based on your responses to the previous questions, name at least three things you plan to do differently in preparing for the next exam.</vt:lpstr>
      <vt:lpstr>What can we (the instructor and the TAs) do to support your learning and your preparation for the next exam?</vt:lpstr>
      <vt:lpstr>What can we (the instructor and the TAs) do to support your learning and your preparation for the next exam?</vt:lpstr>
      <vt:lpstr>Student feedback</vt:lpstr>
      <vt:lpstr>Conclusions and next steps</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Whitney C Duim</dc:creator>
  <cp:lastModifiedBy>Joshua Hori</cp:lastModifiedBy>
  <cp:revision>761</cp:revision>
  <dcterms:created xsi:type="dcterms:W3CDTF">2022-07-20T23:29:51Z</dcterms:created>
  <dcterms:modified xsi:type="dcterms:W3CDTF">2026-09-03T22:36:24Z</dcterms:modified>
</cp:coreProperties>
</file>